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8" r:id="rId5"/>
    <p:sldId id="259" r:id="rId6"/>
    <p:sldId id="263" r:id="rId7"/>
    <p:sldId id="260" r:id="rId8"/>
    <p:sldId id="262" r:id="rId9"/>
    <p:sldId id="261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366B15-BFB8-4D8A-9968-5C28D6279D72}" v="1055" dt="2025-09-23T10:00:20.64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4660"/>
  </p:normalViewPr>
  <p:slideViewPr>
    <p:cSldViewPr snapToGrid="0">
      <p:cViewPr varScale="1">
        <p:scale>
          <a:sx n="75" d="100"/>
          <a:sy n="75" d="100"/>
        </p:scale>
        <p:origin x="926" y="4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8B86B-21FC-4E16-9255-CF677522F511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60775-557D-4A88-8B4C-A4ECC240F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70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60775-557D-4A88-8B4C-A4ECC240FA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0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6830" y="-84886"/>
            <a:ext cx="8765540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93538" y="3116094"/>
            <a:ext cx="6417945" cy="3009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pxhere.com/ko/photo/1050361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12.jpeg"/><Relationship Id="rId5" Type="http://schemas.openxmlformats.org/officeDocument/2006/relationships/hyperlink" Target="https://pxhere.com/en/photo/1104800" TargetMode="External"/><Relationship Id="rId10" Type="http://schemas.microsoft.com/office/2007/relationships/hdphoto" Target="../media/hdphoto1.wdp"/><Relationship Id="rId4" Type="http://schemas.openxmlformats.org/officeDocument/2006/relationships/image" Target="../media/image21.jp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58698"/>
            <a:ext cx="6099810" cy="6097905"/>
            <a:chOff x="0" y="758698"/>
            <a:chExt cx="6099810" cy="6097905"/>
          </a:xfrm>
        </p:grpSpPr>
        <p:sp>
          <p:nvSpPr>
            <p:cNvPr id="3" name="object 3"/>
            <p:cNvSpPr/>
            <p:nvPr/>
          </p:nvSpPr>
          <p:spPr>
            <a:xfrm>
              <a:off x="0" y="758698"/>
              <a:ext cx="3074035" cy="4098290"/>
            </a:xfrm>
            <a:custGeom>
              <a:avLst/>
              <a:gdLst/>
              <a:ahLst/>
              <a:cxnLst/>
              <a:rect l="l" t="t" r="r" b="b"/>
              <a:pathLst>
                <a:path w="3074035" h="4098290">
                  <a:moveTo>
                    <a:pt x="0" y="0"/>
                  </a:moveTo>
                  <a:lnTo>
                    <a:pt x="0" y="2050923"/>
                  </a:lnTo>
                  <a:lnTo>
                    <a:pt x="2048001" y="4098290"/>
                  </a:lnTo>
                  <a:lnTo>
                    <a:pt x="3073653" y="3072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94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862068"/>
              <a:ext cx="1995170" cy="1994535"/>
            </a:xfrm>
            <a:custGeom>
              <a:avLst/>
              <a:gdLst/>
              <a:ahLst/>
              <a:cxnLst/>
              <a:rect l="l" t="t" r="r" b="b"/>
              <a:pathLst>
                <a:path w="1995170" h="1994534">
                  <a:moveTo>
                    <a:pt x="0" y="0"/>
                  </a:moveTo>
                  <a:lnTo>
                    <a:pt x="0" y="1994213"/>
                  </a:lnTo>
                  <a:lnTo>
                    <a:pt x="1994661" y="1994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A6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97785" y="4856988"/>
              <a:ext cx="4001770" cy="1999614"/>
            </a:xfrm>
            <a:custGeom>
              <a:avLst/>
              <a:gdLst/>
              <a:ahLst/>
              <a:cxnLst/>
              <a:rect l="l" t="t" r="r" b="b"/>
              <a:pathLst>
                <a:path w="4001770" h="1999615">
                  <a:moveTo>
                    <a:pt x="2001647" y="0"/>
                  </a:moveTo>
                  <a:lnTo>
                    <a:pt x="0" y="1999294"/>
                  </a:lnTo>
                  <a:lnTo>
                    <a:pt x="4001516" y="1999294"/>
                  </a:lnTo>
                  <a:lnTo>
                    <a:pt x="2001647" y="0"/>
                  </a:lnTo>
                  <a:close/>
                </a:path>
              </a:pathLst>
            </a:custGeom>
            <a:solidFill>
              <a:srgbClr val="F8D3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6309359" y="3950208"/>
            <a:ext cx="2133600" cy="4445"/>
          </a:xfrm>
          <a:custGeom>
            <a:avLst/>
            <a:gdLst/>
            <a:ahLst/>
            <a:cxnLst/>
            <a:rect l="l" t="t" r="r" b="b"/>
            <a:pathLst>
              <a:path w="2133600" h="4445">
                <a:moveTo>
                  <a:pt x="0" y="0"/>
                </a:moveTo>
                <a:lnTo>
                  <a:pt x="2133599" y="3937"/>
                </a:lnTo>
              </a:path>
            </a:pathLst>
          </a:custGeom>
          <a:ln w="101600">
            <a:solidFill>
              <a:srgbClr val="5D7C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ME</a:t>
            </a:r>
            <a:r>
              <a:rPr spc="-190"/>
              <a:t> </a:t>
            </a:r>
            <a:r>
              <a:rPr spc="229"/>
              <a:t>493</a:t>
            </a:r>
            <a:r>
              <a:rPr spc="-90"/>
              <a:t> </a:t>
            </a:r>
            <a:r>
              <a:rPr spc="-415"/>
              <a:t>B.TECH</a:t>
            </a:r>
            <a:r>
              <a:rPr spc="-25"/>
              <a:t> </a:t>
            </a:r>
            <a:r>
              <a:rPr spc="-605"/>
              <a:t>PROJECT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1723" y="220027"/>
            <a:ext cx="1178356" cy="11673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29332" y="1159002"/>
            <a:ext cx="644906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4700" marR="5080" indent="-762635">
              <a:lnSpc>
                <a:spcPct val="100000"/>
              </a:lnSpc>
              <a:spcBef>
                <a:spcPts val="95"/>
              </a:spcBef>
              <a:tabLst>
                <a:tab pos="2978785" algn="l"/>
              </a:tabLst>
            </a:pPr>
            <a:r>
              <a:rPr sz="4000" b="1" spc="-390" dirty="0">
                <a:solidFill>
                  <a:srgbClr val="4494A1"/>
                </a:solidFill>
                <a:latin typeface="Arial"/>
                <a:cs typeface="Arial"/>
              </a:rPr>
              <a:t>AUTOMATION</a:t>
            </a:r>
            <a:r>
              <a:rPr sz="4000" b="1" spc="-35" dirty="0">
                <a:solidFill>
                  <a:srgbClr val="4494A1"/>
                </a:solidFill>
                <a:latin typeface="Arial"/>
                <a:cs typeface="Arial"/>
              </a:rPr>
              <a:t> </a:t>
            </a:r>
            <a:r>
              <a:rPr sz="4000" b="1" spc="-420" dirty="0">
                <a:solidFill>
                  <a:srgbClr val="4494A1"/>
                </a:solidFill>
                <a:latin typeface="Arial"/>
                <a:cs typeface="Arial"/>
              </a:rPr>
              <a:t>OF</a:t>
            </a:r>
            <a:r>
              <a:rPr sz="4000" b="1" spc="-85" dirty="0">
                <a:solidFill>
                  <a:srgbClr val="4494A1"/>
                </a:solidFill>
                <a:latin typeface="Arial"/>
                <a:cs typeface="Arial"/>
              </a:rPr>
              <a:t> </a:t>
            </a:r>
            <a:r>
              <a:rPr sz="4000" b="1" spc="-350" dirty="0">
                <a:solidFill>
                  <a:srgbClr val="4494A1"/>
                </a:solidFill>
                <a:latin typeface="Arial"/>
                <a:cs typeface="Arial"/>
              </a:rPr>
              <a:t>ABRASIVE </a:t>
            </a:r>
            <a:r>
              <a:rPr sz="4000" b="1" spc="-370" dirty="0">
                <a:solidFill>
                  <a:srgbClr val="4494A1"/>
                </a:solidFill>
                <a:latin typeface="Arial"/>
                <a:cs typeface="Arial"/>
              </a:rPr>
              <a:t>CUTTING</a:t>
            </a:r>
            <a:r>
              <a:rPr sz="4000" b="1" dirty="0">
                <a:solidFill>
                  <a:srgbClr val="4494A1"/>
                </a:solidFill>
                <a:latin typeface="Arial"/>
                <a:cs typeface="Arial"/>
              </a:rPr>
              <a:t>	</a:t>
            </a:r>
            <a:r>
              <a:rPr sz="4000" b="1" spc="-275" dirty="0">
                <a:solidFill>
                  <a:srgbClr val="4494A1"/>
                </a:solidFill>
                <a:latin typeface="Arial"/>
                <a:cs typeface="Arial"/>
              </a:rPr>
              <a:t>MACHINE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82065">
              <a:lnSpc>
                <a:spcPct val="100000"/>
              </a:lnSpc>
              <a:spcBef>
                <a:spcPts val="1040"/>
              </a:spcBef>
            </a:pPr>
            <a:r>
              <a:t>PRESENTED</a:t>
            </a:r>
            <a:r>
              <a:rPr spc="-20"/>
              <a:t> </a:t>
            </a:r>
            <a:r>
              <a:rPr spc="-25"/>
              <a:t>BY:</a:t>
            </a:r>
          </a:p>
          <a:p>
            <a:pPr marR="1524635" algn="ctr">
              <a:lnSpc>
                <a:spcPct val="100000"/>
              </a:lnSpc>
              <a:spcBef>
                <a:spcPts val="1075"/>
              </a:spcBef>
            </a:pPr>
            <a:r>
              <a:rPr sz="1800" b="1">
                <a:latin typeface="Times New Roman"/>
                <a:cs typeface="Times New Roman"/>
              </a:rPr>
              <a:t>GANJI</a:t>
            </a:r>
            <a:r>
              <a:rPr sz="1800" b="1" spc="-35">
                <a:latin typeface="Times New Roman"/>
                <a:cs typeface="Times New Roman"/>
              </a:rPr>
              <a:t> </a:t>
            </a:r>
            <a:r>
              <a:rPr sz="1800" b="1">
                <a:latin typeface="Times New Roman"/>
                <a:cs typeface="Times New Roman"/>
              </a:rPr>
              <a:t>NITHIN</a:t>
            </a:r>
            <a:r>
              <a:rPr sz="1800" b="1" spc="-15">
                <a:latin typeface="Times New Roman"/>
                <a:cs typeface="Times New Roman"/>
              </a:rPr>
              <a:t> </a:t>
            </a:r>
            <a:r>
              <a:rPr sz="1800" b="1" spc="-10">
                <a:latin typeface="Times New Roman"/>
                <a:cs typeface="Times New Roman"/>
              </a:rPr>
              <a:t>KUMAR(220003029)</a:t>
            </a:r>
            <a:endParaRPr sz="1800">
              <a:latin typeface="Times New Roman"/>
              <a:cs typeface="Times New Roman"/>
            </a:endParaRPr>
          </a:p>
          <a:p>
            <a:pPr marR="1518920" algn="ctr">
              <a:lnSpc>
                <a:spcPct val="100000"/>
              </a:lnSpc>
              <a:spcBef>
                <a:spcPts val="1250"/>
              </a:spcBef>
            </a:pPr>
            <a:r>
              <a:rPr sz="1800" b="1">
                <a:latin typeface="Times New Roman"/>
                <a:cs typeface="Times New Roman"/>
              </a:rPr>
              <a:t>MANNEM</a:t>
            </a:r>
            <a:r>
              <a:rPr sz="1800" b="1" spc="-55">
                <a:latin typeface="Times New Roman"/>
                <a:cs typeface="Times New Roman"/>
              </a:rPr>
              <a:t> </a:t>
            </a:r>
            <a:r>
              <a:rPr sz="1800" b="1">
                <a:latin typeface="Times New Roman"/>
                <a:cs typeface="Times New Roman"/>
              </a:rPr>
              <a:t>HARI</a:t>
            </a:r>
            <a:r>
              <a:rPr sz="1800" b="1" spc="-65">
                <a:latin typeface="Times New Roman"/>
                <a:cs typeface="Times New Roman"/>
              </a:rPr>
              <a:t> </a:t>
            </a:r>
            <a:r>
              <a:rPr sz="1800" b="1">
                <a:latin typeface="Times New Roman"/>
                <a:cs typeface="Times New Roman"/>
              </a:rPr>
              <a:t>SHANKAR</a:t>
            </a:r>
            <a:r>
              <a:rPr sz="1800" b="1" spc="-50">
                <a:latin typeface="Times New Roman"/>
                <a:cs typeface="Times New Roman"/>
              </a:rPr>
              <a:t> </a:t>
            </a:r>
            <a:r>
              <a:rPr sz="1800" b="1" spc="-10">
                <a:latin typeface="Times New Roman"/>
                <a:cs typeface="Times New Roman"/>
              </a:rPr>
              <a:t>GOUD(220003051)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85"/>
              </a:spcBef>
            </a:pPr>
            <a:endParaRPr sz="1800">
              <a:latin typeface="Times New Roman"/>
              <a:cs typeface="Times New Roman"/>
            </a:endParaRPr>
          </a:p>
          <a:p>
            <a:pPr marL="1562735" algn="ctr">
              <a:lnSpc>
                <a:spcPct val="100000"/>
              </a:lnSpc>
            </a:pPr>
            <a:r>
              <a:rPr sz="1800"/>
              <a:t>Under</a:t>
            </a:r>
            <a:r>
              <a:rPr sz="1800" spc="-10"/>
              <a:t> </a:t>
            </a:r>
            <a:r>
              <a:rPr sz="1800"/>
              <a:t>the</a:t>
            </a:r>
            <a:r>
              <a:rPr sz="1800" spc="-10"/>
              <a:t> </a:t>
            </a:r>
            <a:r>
              <a:rPr sz="1800"/>
              <a:t>guidance</a:t>
            </a:r>
            <a:r>
              <a:rPr sz="1800" spc="-10"/>
              <a:t> </a:t>
            </a:r>
            <a:r>
              <a:rPr sz="1800" spc="-25"/>
              <a:t>of:</a:t>
            </a:r>
            <a:endParaRPr sz="1800"/>
          </a:p>
          <a:p>
            <a:pPr marL="1557020" algn="ctr">
              <a:lnSpc>
                <a:spcPct val="100000"/>
              </a:lnSpc>
              <a:spcBef>
                <a:spcPts val="1065"/>
              </a:spcBef>
            </a:pPr>
            <a:r>
              <a:rPr sz="2000" b="1" spc="-120">
                <a:latin typeface="Arial"/>
                <a:cs typeface="Arial"/>
              </a:rPr>
              <a:t>Dr.</a:t>
            </a:r>
            <a:r>
              <a:rPr sz="2000" b="1" spc="-55">
                <a:latin typeface="Arial"/>
                <a:cs typeface="Arial"/>
              </a:rPr>
              <a:t> </a:t>
            </a:r>
            <a:r>
              <a:rPr sz="2000" b="1" spc="-140">
                <a:latin typeface="Arial"/>
                <a:cs typeface="Arial"/>
              </a:rPr>
              <a:t>Yuvraj</a:t>
            </a:r>
            <a:r>
              <a:rPr sz="2000" b="1" spc="-55">
                <a:latin typeface="Arial"/>
                <a:cs typeface="Arial"/>
              </a:rPr>
              <a:t> </a:t>
            </a:r>
            <a:r>
              <a:rPr sz="2000" b="1" spc="-195">
                <a:latin typeface="Arial"/>
                <a:cs typeface="Arial"/>
              </a:rPr>
              <a:t>K</a:t>
            </a:r>
            <a:r>
              <a:rPr sz="2000" b="1" spc="-30">
                <a:latin typeface="Arial"/>
                <a:cs typeface="Arial"/>
              </a:rPr>
              <a:t> </a:t>
            </a:r>
            <a:r>
              <a:rPr sz="2000" b="1" spc="-90">
                <a:latin typeface="Arial"/>
                <a:cs typeface="Arial"/>
              </a:rPr>
              <a:t>Madhukar(Associate</a:t>
            </a:r>
            <a:r>
              <a:rPr sz="2000" b="1" spc="-55">
                <a:latin typeface="Arial"/>
                <a:cs typeface="Arial"/>
              </a:rPr>
              <a:t> </a:t>
            </a:r>
            <a:r>
              <a:rPr sz="2000" b="1" spc="-75">
                <a:latin typeface="Arial"/>
                <a:cs typeface="Arial"/>
              </a:rPr>
              <a:t>Professor)</a:t>
            </a:r>
            <a:endParaRPr sz="2000">
              <a:latin typeface="Arial"/>
              <a:cs typeface="Arial"/>
            </a:endParaRPr>
          </a:p>
          <a:p>
            <a:pPr marL="1559560" algn="ctr">
              <a:lnSpc>
                <a:spcPct val="100000"/>
              </a:lnSpc>
              <a:spcBef>
                <a:spcPts val="1075"/>
              </a:spcBef>
            </a:pPr>
            <a:r>
              <a:rPr sz="1800"/>
              <a:t>Department</a:t>
            </a:r>
            <a:r>
              <a:rPr sz="1800" spc="-60"/>
              <a:t> </a:t>
            </a:r>
            <a:r>
              <a:rPr sz="1800"/>
              <a:t>of</a:t>
            </a:r>
            <a:r>
              <a:rPr sz="1800" spc="-65"/>
              <a:t> </a:t>
            </a:r>
            <a:r>
              <a:rPr sz="1800"/>
              <a:t>Mechanical</a:t>
            </a:r>
            <a:r>
              <a:rPr sz="1800" spc="-70"/>
              <a:t> </a:t>
            </a:r>
            <a:r>
              <a:rPr sz="1800" spc="-10"/>
              <a:t>Engineering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5DD951-47D7-95ED-99F0-7FE40DE13C1A}"/>
              </a:ext>
            </a:extLst>
          </p:cNvPr>
          <p:cNvSpPr/>
          <p:nvPr/>
        </p:nvSpPr>
        <p:spPr>
          <a:xfrm>
            <a:off x="76200" y="798730"/>
            <a:ext cx="12039600" cy="115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30D72-86A2-BE5F-D5AF-F10682829730}"/>
              </a:ext>
            </a:extLst>
          </p:cNvPr>
          <p:cNvSpPr txBox="1"/>
          <p:nvPr/>
        </p:nvSpPr>
        <p:spPr>
          <a:xfrm>
            <a:off x="39379" y="232490"/>
            <a:ext cx="3859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MACH 3 SOFTWARE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05ABF-0FCE-7359-F1D5-37A22A0B17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17" y="232490"/>
            <a:ext cx="906764" cy="544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7DBD8-2B73-FFEC-A3A6-F2DA3BDA90B4}"/>
              </a:ext>
            </a:extLst>
          </p:cNvPr>
          <p:cNvSpPr txBox="1"/>
          <p:nvPr/>
        </p:nvSpPr>
        <p:spPr>
          <a:xfrm>
            <a:off x="76200" y="1168400"/>
            <a:ext cx="6019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图片 9" descr="IMG_256">
            <a:extLst>
              <a:ext uri="{FF2B5EF4-FFF2-40B4-BE49-F238E27FC236}">
                <a16:creationId xmlns:a16="http://schemas.microsoft.com/office/drawing/2014/main" id="{6E70E893-92EC-AB6F-21F8-D30295421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44" y="1407630"/>
            <a:ext cx="2568949" cy="15895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0">
            <a:extLst>
              <a:ext uri="{FF2B5EF4-FFF2-40B4-BE49-F238E27FC236}">
                <a16:creationId xmlns:a16="http://schemas.microsoft.com/office/drawing/2014/main" id="{1A8BFF7C-C496-0E6A-39B8-9066C14A5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057" y="1376488"/>
            <a:ext cx="2505974" cy="15895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1" descr="IMG_256">
            <a:extLst>
              <a:ext uri="{FF2B5EF4-FFF2-40B4-BE49-F238E27FC236}">
                <a16:creationId xmlns:a16="http://schemas.microsoft.com/office/drawing/2014/main" id="{472CC82E-4BB2-D340-B605-0A21EB0DE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518" y="1438516"/>
            <a:ext cx="2691853" cy="1804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3">
            <a:extLst>
              <a:ext uri="{FF2B5EF4-FFF2-40B4-BE49-F238E27FC236}">
                <a16:creationId xmlns:a16="http://schemas.microsoft.com/office/drawing/2014/main" id="{400175C5-55DC-706F-080F-AD34575E5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6948" y="1287528"/>
            <a:ext cx="2641266" cy="209049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4">
            <a:extLst>
              <a:ext uri="{FF2B5EF4-FFF2-40B4-BE49-F238E27FC236}">
                <a16:creationId xmlns:a16="http://schemas.microsoft.com/office/drawing/2014/main" id="{C19687C3-BF6F-5412-091C-13CAF56AE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771" y="3429000"/>
            <a:ext cx="2568949" cy="309523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5">
            <a:extLst>
              <a:ext uri="{FF2B5EF4-FFF2-40B4-BE49-F238E27FC236}">
                <a16:creationId xmlns:a16="http://schemas.microsoft.com/office/drawing/2014/main" id="{B4D4D1E6-F2F5-A283-315C-53A154CFB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9820" y="3251201"/>
            <a:ext cx="2568949" cy="339317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7" descr="IMG_256">
            <a:extLst>
              <a:ext uri="{FF2B5EF4-FFF2-40B4-BE49-F238E27FC236}">
                <a16:creationId xmlns:a16="http://schemas.microsoft.com/office/drawing/2014/main" id="{1464BF1F-BD0A-6107-F1AE-D769A1A08C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9959" y="3794404"/>
            <a:ext cx="4518482" cy="26516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719B8A-EB86-FD80-E6F2-E513A3A0D4BA}"/>
              </a:ext>
            </a:extLst>
          </p:cNvPr>
          <p:cNvSpPr txBox="1"/>
          <p:nvPr/>
        </p:nvSpPr>
        <p:spPr>
          <a:xfrm>
            <a:off x="-72605" y="1374914"/>
            <a:ext cx="13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33668D-B0E0-EF8A-C9E7-F2451466CF96}"/>
              </a:ext>
            </a:extLst>
          </p:cNvPr>
          <p:cNvSpPr txBox="1"/>
          <p:nvPr/>
        </p:nvSpPr>
        <p:spPr>
          <a:xfrm>
            <a:off x="2902467" y="1349478"/>
            <a:ext cx="367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</a:t>
            </a:r>
            <a:endParaRPr lang="en-US" sz="3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EED35E-5BC4-6A34-05C3-2E4158B053EC}"/>
              </a:ext>
            </a:extLst>
          </p:cNvPr>
          <p:cNvSpPr txBox="1"/>
          <p:nvPr/>
        </p:nvSpPr>
        <p:spPr>
          <a:xfrm>
            <a:off x="5588778" y="1332497"/>
            <a:ext cx="279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317B4A-28CC-FD37-5A2E-91D6AF418EBD}"/>
              </a:ext>
            </a:extLst>
          </p:cNvPr>
          <p:cNvSpPr txBox="1"/>
          <p:nvPr/>
        </p:nvSpPr>
        <p:spPr>
          <a:xfrm>
            <a:off x="8620434" y="1397168"/>
            <a:ext cx="398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726B0C-FEDB-BE39-A039-35B034258D6A}"/>
              </a:ext>
            </a:extLst>
          </p:cNvPr>
          <p:cNvSpPr txBox="1"/>
          <p:nvPr/>
        </p:nvSpPr>
        <p:spPr>
          <a:xfrm>
            <a:off x="76200" y="3296093"/>
            <a:ext cx="44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258ABC-826C-F448-8E79-01AEEBAE4563}"/>
              </a:ext>
            </a:extLst>
          </p:cNvPr>
          <p:cNvSpPr txBox="1"/>
          <p:nvPr/>
        </p:nvSpPr>
        <p:spPr>
          <a:xfrm>
            <a:off x="3131371" y="3199657"/>
            <a:ext cx="483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D66447-797F-4451-EC73-2F0A6150650F}"/>
              </a:ext>
            </a:extLst>
          </p:cNvPr>
          <p:cNvSpPr txBox="1"/>
          <p:nvPr/>
        </p:nvSpPr>
        <p:spPr>
          <a:xfrm>
            <a:off x="6096000" y="3802031"/>
            <a:ext cx="427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994030-E876-2B01-FB62-1EFF5EDB6468}"/>
              </a:ext>
            </a:extLst>
          </p:cNvPr>
          <p:cNvSpPr txBox="1"/>
          <p:nvPr/>
        </p:nvSpPr>
        <p:spPr>
          <a:xfrm>
            <a:off x="271889" y="976867"/>
            <a:ext cx="5435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We Have to connect USB to CNC controller</a:t>
            </a:r>
          </a:p>
        </p:txBody>
      </p:sp>
    </p:spTree>
    <p:extLst>
      <p:ext uri="{BB962C8B-B14F-4D97-AF65-F5344CB8AC3E}">
        <p14:creationId xmlns:p14="http://schemas.microsoft.com/office/powerpoint/2010/main" val="2257813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60255F0E-5FD9-CE5A-0A0A-77393562AA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7637768">
            <a:off x="4639608" y="4456253"/>
            <a:ext cx="908236" cy="6486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503F09-FA0E-2EF9-7551-733A0BA1308D}"/>
              </a:ext>
            </a:extLst>
          </p:cNvPr>
          <p:cNvSpPr/>
          <p:nvPr/>
        </p:nvSpPr>
        <p:spPr>
          <a:xfrm>
            <a:off x="372323" y="934582"/>
            <a:ext cx="1422400" cy="58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77A6EE-4B85-1BC4-E056-0A76FEAB3873}"/>
              </a:ext>
            </a:extLst>
          </p:cNvPr>
          <p:cNvSpPr/>
          <p:nvPr/>
        </p:nvSpPr>
        <p:spPr>
          <a:xfrm>
            <a:off x="1991360" y="1158240"/>
            <a:ext cx="345440" cy="3149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041591-1815-37DC-8731-FFBFDC9E8823}"/>
              </a:ext>
            </a:extLst>
          </p:cNvPr>
          <p:cNvSpPr/>
          <p:nvPr/>
        </p:nvSpPr>
        <p:spPr>
          <a:xfrm>
            <a:off x="1991360" y="1529367"/>
            <a:ext cx="345440" cy="3149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F9A2A0-3EBA-CD1D-7070-4ACA91719CC8}"/>
              </a:ext>
            </a:extLst>
          </p:cNvPr>
          <p:cNvSpPr/>
          <p:nvPr/>
        </p:nvSpPr>
        <p:spPr>
          <a:xfrm>
            <a:off x="1991360" y="1900494"/>
            <a:ext cx="447040" cy="3325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8F95CB-BF9B-CED1-D6D8-E54682F421E7}"/>
              </a:ext>
            </a:extLst>
          </p:cNvPr>
          <p:cNvSpPr/>
          <p:nvPr/>
        </p:nvSpPr>
        <p:spPr>
          <a:xfrm>
            <a:off x="1991360" y="2289256"/>
            <a:ext cx="447040" cy="33259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-V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79CA9A-6694-9628-B9B1-637492C51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7156" t="20509" r="68311" b="25453"/>
          <a:stretch>
            <a:fillRect/>
          </a:stretch>
        </p:blipFill>
        <p:spPr>
          <a:xfrm>
            <a:off x="2846494" y="650770"/>
            <a:ext cx="762000" cy="82242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1D931B-B260-3E68-BA46-D6A6CDF13FB1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>
            <a:off x="2336800" y="1315720"/>
            <a:ext cx="890694" cy="157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C181B4-BED7-38CC-4982-9E571DA1A364}"/>
              </a:ext>
            </a:extLst>
          </p:cNvPr>
          <p:cNvCxnSpPr>
            <a:cxnSpLocks/>
            <a:stCxn id="7" idx="3"/>
            <a:endCxn id="13" idx="2"/>
          </p:cNvCxnSpPr>
          <p:nvPr/>
        </p:nvCxnSpPr>
        <p:spPr>
          <a:xfrm flipV="1">
            <a:off x="2336800" y="1473199"/>
            <a:ext cx="890694" cy="213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9BFB702-8683-5C1C-EEBA-2BADBC03CADF}"/>
              </a:ext>
            </a:extLst>
          </p:cNvPr>
          <p:cNvSpPr/>
          <p:nvPr/>
        </p:nvSpPr>
        <p:spPr>
          <a:xfrm>
            <a:off x="6134102" y="453597"/>
            <a:ext cx="1348740" cy="6860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RMCS-1101</a:t>
            </a:r>
          </a:p>
          <a:p>
            <a:pPr algn="ctr"/>
            <a:r>
              <a:rPr lang="en-US" dirty="0"/>
              <a:t>DRIVER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8B0733-5EE5-2BCD-92AD-31918C4A90BD}"/>
              </a:ext>
            </a:extLst>
          </p:cNvPr>
          <p:cNvSpPr/>
          <p:nvPr/>
        </p:nvSpPr>
        <p:spPr>
          <a:xfrm>
            <a:off x="7477760" y="1511732"/>
            <a:ext cx="721360" cy="3325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PUL-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A8E1DD-17FC-9414-93ED-EFFF5007B466}"/>
              </a:ext>
            </a:extLst>
          </p:cNvPr>
          <p:cNvSpPr/>
          <p:nvPr/>
        </p:nvSpPr>
        <p:spPr>
          <a:xfrm>
            <a:off x="7477760" y="1875193"/>
            <a:ext cx="721360" cy="30057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DIR+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DB5193-818B-C30C-2A9A-4C20B96F8F8A}"/>
              </a:ext>
            </a:extLst>
          </p:cNvPr>
          <p:cNvSpPr/>
          <p:nvPr/>
        </p:nvSpPr>
        <p:spPr>
          <a:xfrm>
            <a:off x="7477760" y="2233089"/>
            <a:ext cx="721360" cy="32627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DIR-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9006CC-CB80-80F9-6353-1C0163BA2FE1}"/>
              </a:ext>
            </a:extLst>
          </p:cNvPr>
          <p:cNvSpPr/>
          <p:nvPr/>
        </p:nvSpPr>
        <p:spPr>
          <a:xfrm>
            <a:off x="7472680" y="2577875"/>
            <a:ext cx="721360" cy="3127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ENA+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DCC029-F1E9-88BD-6E0B-733882D023C6}"/>
              </a:ext>
            </a:extLst>
          </p:cNvPr>
          <p:cNvSpPr/>
          <p:nvPr/>
        </p:nvSpPr>
        <p:spPr>
          <a:xfrm>
            <a:off x="7472680" y="2926671"/>
            <a:ext cx="721360" cy="25604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ENA-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407ACB-F8BE-B0CB-7036-23753037278A}"/>
              </a:ext>
            </a:extLst>
          </p:cNvPr>
          <p:cNvSpPr/>
          <p:nvPr/>
        </p:nvSpPr>
        <p:spPr>
          <a:xfrm>
            <a:off x="5336540" y="1034956"/>
            <a:ext cx="721360" cy="3149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53B470-B9AB-2C5A-E6B8-24C3AE9414E9}"/>
              </a:ext>
            </a:extLst>
          </p:cNvPr>
          <p:cNvSpPr/>
          <p:nvPr/>
        </p:nvSpPr>
        <p:spPr>
          <a:xfrm>
            <a:off x="5397183" y="1413357"/>
            <a:ext cx="609600" cy="36328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+Ve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5E2F5A4-45D5-E016-332A-5A33785CC93E}"/>
              </a:ext>
            </a:extLst>
          </p:cNvPr>
          <p:cNvSpPr/>
          <p:nvPr/>
        </p:nvSpPr>
        <p:spPr>
          <a:xfrm>
            <a:off x="5456873" y="1909903"/>
            <a:ext cx="518160" cy="28663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A+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850760-6ABE-9F99-E044-81E077232BB9}"/>
              </a:ext>
            </a:extLst>
          </p:cNvPr>
          <p:cNvSpPr/>
          <p:nvPr/>
        </p:nvSpPr>
        <p:spPr>
          <a:xfrm>
            <a:off x="5472748" y="2354238"/>
            <a:ext cx="518160" cy="25483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A-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CB490-7F2D-87A3-280C-9EBAFA66101C}"/>
              </a:ext>
            </a:extLst>
          </p:cNvPr>
          <p:cNvSpPr/>
          <p:nvPr/>
        </p:nvSpPr>
        <p:spPr>
          <a:xfrm>
            <a:off x="5479098" y="2741262"/>
            <a:ext cx="518160" cy="25483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B+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D115FC8-4BED-9A71-D14A-B6995C6A9E1F}"/>
              </a:ext>
            </a:extLst>
          </p:cNvPr>
          <p:cNvSpPr/>
          <p:nvPr/>
        </p:nvSpPr>
        <p:spPr>
          <a:xfrm>
            <a:off x="7444740" y="1139490"/>
            <a:ext cx="731520" cy="30000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PUL+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0214A9-74BE-5E83-CFCB-B3430EE39696}"/>
              </a:ext>
            </a:extLst>
          </p:cNvPr>
          <p:cNvSpPr/>
          <p:nvPr/>
        </p:nvSpPr>
        <p:spPr>
          <a:xfrm>
            <a:off x="5479098" y="3141933"/>
            <a:ext cx="568960" cy="2548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B-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248924-7D68-0675-A77C-7B30F6BE5A99}"/>
              </a:ext>
            </a:extLst>
          </p:cNvPr>
          <p:cNvSpPr/>
          <p:nvPr/>
        </p:nvSpPr>
        <p:spPr>
          <a:xfrm>
            <a:off x="3416616" y="6390131"/>
            <a:ext cx="2012319" cy="3947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dirty="0"/>
              <a:t>cnc controller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1DE5FE3-20E2-87C4-446D-ECCEB5F8820D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2438400" y="1594998"/>
            <a:ext cx="2958783" cy="471794"/>
          </a:xfrm>
          <a:prstGeom prst="bentConnector3">
            <a:avLst>
              <a:gd name="adj1" fmla="val 45536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D50B1B2-2BA0-9CBF-095D-CCF402C47A9A}"/>
              </a:ext>
            </a:extLst>
          </p:cNvPr>
          <p:cNvCxnSpPr>
            <a:cxnSpLocks/>
            <a:stCxn id="9" idx="3"/>
            <a:endCxn id="26" idx="1"/>
          </p:cNvCxnSpPr>
          <p:nvPr/>
        </p:nvCxnSpPr>
        <p:spPr>
          <a:xfrm flipV="1">
            <a:off x="2438400" y="1192436"/>
            <a:ext cx="2898140" cy="1263118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E020384-5C3C-6CFD-281A-CBA308D2D6BB}"/>
              </a:ext>
            </a:extLst>
          </p:cNvPr>
          <p:cNvSpPr/>
          <p:nvPr/>
        </p:nvSpPr>
        <p:spPr>
          <a:xfrm>
            <a:off x="372323" y="3998119"/>
            <a:ext cx="1137920" cy="728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73AEBF9-7AFA-548F-DB7A-C75B49EE7542}"/>
              </a:ext>
            </a:extLst>
          </p:cNvPr>
          <p:cNvSpPr/>
          <p:nvPr/>
        </p:nvSpPr>
        <p:spPr>
          <a:xfrm>
            <a:off x="1692281" y="5294566"/>
            <a:ext cx="345440" cy="3149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D5007E-8691-67D2-3517-E21AEE931666}"/>
              </a:ext>
            </a:extLst>
          </p:cNvPr>
          <p:cNvSpPr/>
          <p:nvPr/>
        </p:nvSpPr>
        <p:spPr>
          <a:xfrm>
            <a:off x="1706251" y="5680477"/>
            <a:ext cx="345440" cy="29130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59E16A-4E1C-2AB6-81F5-E2448FF7711A}"/>
              </a:ext>
            </a:extLst>
          </p:cNvPr>
          <p:cNvSpPr/>
          <p:nvPr/>
        </p:nvSpPr>
        <p:spPr>
          <a:xfrm>
            <a:off x="1706251" y="6075171"/>
            <a:ext cx="345440" cy="3149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0B5823-501A-6C61-C121-2D946C1ACDA9}"/>
              </a:ext>
            </a:extLst>
          </p:cNvPr>
          <p:cNvSpPr/>
          <p:nvPr/>
        </p:nvSpPr>
        <p:spPr>
          <a:xfrm>
            <a:off x="1677040" y="4907609"/>
            <a:ext cx="345440" cy="31496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3DAB681-DEF9-15F2-6219-04B2777BCD2D}"/>
              </a:ext>
            </a:extLst>
          </p:cNvPr>
          <p:cNvSpPr/>
          <p:nvPr/>
        </p:nvSpPr>
        <p:spPr>
          <a:xfrm>
            <a:off x="5657226" y="5862694"/>
            <a:ext cx="607060" cy="3711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F086F8D-069B-E388-70CC-5BFB7260907F}"/>
              </a:ext>
            </a:extLst>
          </p:cNvPr>
          <p:cNvSpPr/>
          <p:nvPr/>
        </p:nvSpPr>
        <p:spPr>
          <a:xfrm>
            <a:off x="5588004" y="4907609"/>
            <a:ext cx="635000" cy="37112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GND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2C4BF9-BB50-1A7B-107B-86D95E85C702}"/>
              </a:ext>
            </a:extLst>
          </p:cNvPr>
          <p:cNvSpPr/>
          <p:nvPr/>
        </p:nvSpPr>
        <p:spPr>
          <a:xfrm>
            <a:off x="9335770" y="5289365"/>
            <a:ext cx="2293620" cy="858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LAPTOP</a:t>
            </a:r>
          </a:p>
          <a:p>
            <a:pPr algn="ctr"/>
            <a:r>
              <a:rPr lang="en-US" dirty="0"/>
              <a:t>MACH 3 SOFTWARE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5E90BF8-E639-E104-959F-F00C9EBA7E0B}"/>
              </a:ext>
            </a:extLst>
          </p:cNvPr>
          <p:cNvSpPr/>
          <p:nvPr/>
        </p:nvSpPr>
        <p:spPr>
          <a:xfrm>
            <a:off x="5654363" y="5367368"/>
            <a:ext cx="607060" cy="37112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P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AF5345D6-604A-9424-91E6-F206C09DC5EC}"/>
              </a:ext>
            </a:extLst>
          </p:cNvPr>
          <p:cNvCxnSpPr>
            <a:cxnSpLocks/>
            <a:stCxn id="31" idx="3"/>
            <a:endCxn id="72" idx="3"/>
          </p:cNvCxnSpPr>
          <p:nvPr/>
        </p:nvCxnSpPr>
        <p:spPr>
          <a:xfrm flipH="1">
            <a:off x="6261423" y="1289491"/>
            <a:ext cx="1914837" cy="4263441"/>
          </a:xfrm>
          <a:prstGeom prst="bentConnector3">
            <a:avLst>
              <a:gd name="adj1" fmla="val -11938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8337BC3B-7DED-CB67-FB1F-7B7D54F5F430}"/>
              </a:ext>
            </a:extLst>
          </p:cNvPr>
          <p:cNvCxnSpPr>
            <a:cxnSpLocks/>
            <a:stCxn id="21" idx="3"/>
            <a:endCxn id="23" idx="3"/>
          </p:cNvCxnSpPr>
          <p:nvPr/>
        </p:nvCxnSpPr>
        <p:spPr>
          <a:xfrm>
            <a:off x="8199120" y="1678030"/>
            <a:ext cx="12700" cy="718198"/>
          </a:xfrm>
          <a:prstGeom prst="bentConnector3">
            <a:avLst>
              <a:gd name="adj1" fmla="val 1800000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8C387D07-2B62-43AE-024A-687867EFBBE1}"/>
              </a:ext>
            </a:extLst>
          </p:cNvPr>
          <p:cNvCxnSpPr>
            <a:cxnSpLocks/>
            <a:stCxn id="23" idx="3"/>
            <a:endCxn id="25" idx="3"/>
          </p:cNvCxnSpPr>
          <p:nvPr/>
        </p:nvCxnSpPr>
        <p:spPr>
          <a:xfrm flipH="1">
            <a:off x="8194040" y="2396228"/>
            <a:ext cx="5080" cy="658465"/>
          </a:xfrm>
          <a:prstGeom prst="bentConnector3">
            <a:avLst>
              <a:gd name="adj1" fmla="val -4500000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9F1FB0B7-E4FD-482C-3E04-C6084DDFD190}"/>
              </a:ext>
            </a:extLst>
          </p:cNvPr>
          <p:cNvCxnSpPr>
            <a:cxnSpLocks/>
            <a:stCxn id="62" idx="3"/>
            <a:endCxn id="25" idx="3"/>
          </p:cNvCxnSpPr>
          <p:nvPr/>
        </p:nvCxnSpPr>
        <p:spPr>
          <a:xfrm flipV="1">
            <a:off x="6223004" y="3054693"/>
            <a:ext cx="1971036" cy="2038480"/>
          </a:xfrm>
          <a:prstGeom prst="bentConnector3">
            <a:avLst>
              <a:gd name="adj1" fmla="val 111598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A452E106-A955-3C45-5E75-B4F7C489D15D}"/>
              </a:ext>
            </a:extLst>
          </p:cNvPr>
          <p:cNvCxnSpPr>
            <a:cxnSpLocks/>
            <a:stCxn id="59" idx="3"/>
            <a:endCxn id="22" idx="3"/>
          </p:cNvCxnSpPr>
          <p:nvPr/>
        </p:nvCxnSpPr>
        <p:spPr>
          <a:xfrm flipV="1">
            <a:off x="6264286" y="2025482"/>
            <a:ext cx="1934834" cy="4022776"/>
          </a:xfrm>
          <a:prstGeom prst="bentConnector3">
            <a:avLst>
              <a:gd name="adj1" fmla="val 111815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637537E7-46E8-5A21-0993-8322051B9804}"/>
              </a:ext>
            </a:extLst>
          </p:cNvPr>
          <p:cNvCxnSpPr>
            <a:cxnSpLocks/>
            <a:stCxn id="170" idx="1"/>
            <a:endCxn id="71" idx="0"/>
          </p:cNvCxnSpPr>
          <p:nvPr/>
        </p:nvCxnSpPr>
        <p:spPr>
          <a:xfrm rot="16200000" flipH="1">
            <a:off x="7490709" y="2297494"/>
            <a:ext cx="870053" cy="5113688"/>
          </a:xfrm>
          <a:prstGeom prst="bentConnector3">
            <a:avLst>
              <a:gd name="adj1" fmla="val -22028"/>
            </a:avLst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3" name="Picture 142">
            <a:extLst>
              <a:ext uri="{FF2B5EF4-FFF2-40B4-BE49-F238E27FC236}">
                <a16:creationId xmlns:a16="http://schemas.microsoft.com/office/drawing/2014/main" id="{77F610B4-11CC-DA9F-EE72-B25C907E94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6010">
            <a:off x="455340" y="1614356"/>
            <a:ext cx="1219322" cy="86214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1E53560-A2B4-0D59-6F52-629EC82924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7" t="11905" r="21429"/>
          <a:stretch>
            <a:fillRect/>
          </a:stretch>
        </p:blipFill>
        <p:spPr>
          <a:xfrm rot="21044738">
            <a:off x="799167" y="4988674"/>
            <a:ext cx="838119" cy="1099230"/>
          </a:xfrm>
          <a:prstGeom prst="rect">
            <a:avLst/>
          </a:prstGeom>
        </p:spPr>
      </p:pic>
      <p:pic>
        <p:nvPicPr>
          <p:cNvPr id="147" name="图片 18">
            <a:extLst>
              <a:ext uri="{FF2B5EF4-FFF2-40B4-BE49-F238E27FC236}">
                <a16:creationId xmlns:a16="http://schemas.microsoft.com/office/drawing/2014/main" id="{093E4CFD-C93F-5063-285C-7866A559A2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4422777" y="4928434"/>
            <a:ext cx="1064577" cy="125460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C91842A7-0CFC-9C7D-99E0-67086C58B6E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96" b="79869" l="20600" r="86200">
                        <a14:foregroundMark x1="82400" y1="40044" x2="86200" y2="31510"/>
                        <a14:foregroundMark x1="70600" y1="62582" x2="66400" y2="72429"/>
                        <a14:foregroundMark x1="69800" y1="62363" x2="71800" y2="63676"/>
                        <a14:foregroundMark x1="26000" y1="57987" x2="24000" y2="56236"/>
                        <a14:foregroundMark x1="20600" y1="56455" x2="22200" y2="55580"/>
                        <a14:foregroundMark x1="58600" y1="79869" x2="56800" y2="76368"/>
                        <a14:foregroundMark x1="51400" y1="8096" x2="51400" y2="8096"/>
                        <a14:foregroundMark x1="65600" y1="20788" x2="64600" y2="22319"/>
                        <a14:foregroundMark x1="62800" y1="20131" x2="58600" y2="19694"/>
                        <a14:backgroundMark x1="82200" y1="39825" x2="82200" y2="3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07" t="986" r="12001" b="13238"/>
          <a:stretch>
            <a:fillRect/>
          </a:stretch>
        </p:blipFill>
        <p:spPr>
          <a:xfrm rot="19825899">
            <a:off x="5967874" y="1228896"/>
            <a:ext cx="1428745" cy="1611861"/>
          </a:xfrm>
          <a:prstGeom prst="rect">
            <a:avLst/>
          </a:prstGeom>
        </p:spPr>
      </p:pic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D3E4CED6-5A8A-0BF6-BBFA-EEA363AFAD48}"/>
              </a:ext>
            </a:extLst>
          </p:cNvPr>
          <p:cNvCxnSpPr>
            <a:stCxn id="28" idx="1"/>
            <a:endCxn id="42" idx="3"/>
          </p:cNvCxnSpPr>
          <p:nvPr/>
        </p:nvCxnSpPr>
        <p:spPr>
          <a:xfrm rot="10800000" flipV="1">
            <a:off x="2022481" y="2053221"/>
            <a:ext cx="3434393" cy="3011867"/>
          </a:xfrm>
          <a:prstGeom prst="bentConnector3">
            <a:avLst>
              <a:gd name="adj1" fmla="val 40533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FEA1D77F-50D3-6285-4ADD-735F0874B62D}"/>
              </a:ext>
            </a:extLst>
          </p:cNvPr>
          <p:cNvCxnSpPr>
            <a:cxnSpLocks/>
            <a:stCxn id="29" idx="1"/>
            <a:endCxn id="39" idx="3"/>
          </p:cNvCxnSpPr>
          <p:nvPr/>
        </p:nvCxnSpPr>
        <p:spPr>
          <a:xfrm rot="10800000" flipV="1">
            <a:off x="2037722" y="2481656"/>
            <a:ext cx="3435027" cy="2970389"/>
          </a:xfrm>
          <a:prstGeom prst="bentConnector3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E67F8F3F-7A8B-7251-2626-AD218E7DDA41}"/>
              </a:ext>
            </a:extLst>
          </p:cNvPr>
          <p:cNvCxnSpPr>
            <a:stCxn id="30" idx="1"/>
            <a:endCxn id="40" idx="3"/>
          </p:cNvCxnSpPr>
          <p:nvPr/>
        </p:nvCxnSpPr>
        <p:spPr>
          <a:xfrm rot="10800000" flipV="1">
            <a:off x="2051692" y="2868681"/>
            <a:ext cx="3427407" cy="2957448"/>
          </a:xfrm>
          <a:prstGeom prst="bentConnector3">
            <a:avLst>
              <a:gd name="adj1" fmla="val 59782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68332A50-97A5-3285-222C-95536C2D8DF1}"/>
              </a:ext>
            </a:extLst>
          </p:cNvPr>
          <p:cNvCxnSpPr>
            <a:stCxn id="32" idx="1"/>
            <a:endCxn id="41" idx="3"/>
          </p:cNvCxnSpPr>
          <p:nvPr/>
        </p:nvCxnSpPr>
        <p:spPr>
          <a:xfrm rot="10800000" flipV="1">
            <a:off x="2051692" y="3269351"/>
            <a:ext cx="3427407" cy="2963299"/>
          </a:xfrm>
          <a:prstGeom prst="bentConnector3">
            <a:avLst>
              <a:gd name="adj1" fmla="val 69861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8" name="Picture 167">
            <a:extLst>
              <a:ext uri="{FF2B5EF4-FFF2-40B4-BE49-F238E27FC236}">
                <a16:creationId xmlns:a16="http://schemas.microsoft.com/office/drawing/2014/main" id="{9B2DA847-A882-A505-B086-2236878C797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105" y="4751000"/>
            <a:ext cx="906764" cy="544058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F1D2533C-CA7C-3259-0D59-C0323A1A222F}"/>
              </a:ext>
            </a:extLst>
          </p:cNvPr>
          <p:cNvSpPr txBox="1"/>
          <p:nvPr/>
        </p:nvSpPr>
        <p:spPr>
          <a:xfrm>
            <a:off x="309297" y="147172"/>
            <a:ext cx="360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110087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E8BA79-FE65-E36B-38FC-011177C302B9}"/>
              </a:ext>
            </a:extLst>
          </p:cNvPr>
          <p:cNvSpPr/>
          <p:nvPr/>
        </p:nvSpPr>
        <p:spPr>
          <a:xfrm>
            <a:off x="76200" y="798730"/>
            <a:ext cx="12039600" cy="115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426A99-4F15-4CEF-682C-51B9A99A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3834">
            <a:off x="74612" y="2076873"/>
            <a:ext cx="6811774" cy="525036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459B408-ECC7-4A62-D682-058545351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950" y="158540"/>
            <a:ext cx="2328530" cy="677108"/>
          </a:xfrm>
        </p:spPr>
        <p:txBody>
          <a:bodyPr/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Coupler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CD59F51-77E6-9421-42FA-1CE3EF75AAA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6200" y="1005840"/>
            <a:ext cx="11811000" cy="338554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Couplers connect the motor shaft to the abrasive cutting machine shaft for power transmission.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Protects motor and components from mechanical stress.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Couplers play a key role in maintaining the cutting accuracy and machine reliability in abrasive cutting operations.</a:t>
            </a:r>
          </a:p>
          <a:p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948029-53D4-ECA4-A0D6-E59E316DF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9" t="984" r="18408" b="47176"/>
          <a:stretch>
            <a:fillRect/>
          </a:stretch>
        </p:blipFill>
        <p:spPr>
          <a:xfrm>
            <a:off x="5981700" y="3058158"/>
            <a:ext cx="5116505" cy="328779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BD6A5B-1CDD-7EC2-5ADA-4E308EC2206F}"/>
              </a:ext>
            </a:extLst>
          </p:cNvPr>
          <p:cNvCxnSpPr>
            <a:cxnSpLocks/>
          </p:cNvCxnSpPr>
          <p:nvPr/>
        </p:nvCxnSpPr>
        <p:spPr>
          <a:xfrm flipH="1" flipV="1">
            <a:off x="4246880" y="3830320"/>
            <a:ext cx="3911600" cy="10363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08D3AC-3DD9-26CD-0B8D-14CF1A948293}"/>
              </a:ext>
            </a:extLst>
          </p:cNvPr>
          <p:cNvCxnSpPr/>
          <p:nvPr/>
        </p:nvCxnSpPr>
        <p:spPr>
          <a:xfrm flipH="1">
            <a:off x="3891280" y="5364480"/>
            <a:ext cx="4267200" cy="1727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99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72613E-A484-6A67-4A4F-1CCC2470B912}"/>
              </a:ext>
            </a:extLst>
          </p:cNvPr>
          <p:cNvSpPr/>
          <p:nvPr/>
        </p:nvSpPr>
        <p:spPr>
          <a:xfrm>
            <a:off x="76200" y="466763"/>
            <a:ext cx="12039600" cy="115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37129-7B37-62DB-7919-FA0039A82330}"/>
              </a:ext>
            </a:extLst>
          </p:cNvPr>
          <p:cNvSpPr txBox="1"/>
          <p:nvPr/>
        </p:nvSpPr>
        <p:spPr>
          <a:xfrm>
            <a:off x="0" y="-118012"/>
            <a:ext cx="535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Readings &amp; Outcome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9E6725-ECA1-6BA1-3528-47D1902F10D2}"/>
              </a:ext>
            </a:extLst>
          </p:cNvPr>
          <p:cNvSpPr txBox="1"/>
          <p:nvPr/>
        </p:nvSpPr>
        <p:spPr>
          <a:xfrm>
            <a:off x="76200" y="647965"/>
            <a:ext cx="1177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are the workpieces we have done with different RPM so that we have obtained these images attached below.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422F29-A2DD-7589-1A79-6AA4317C3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9" t="27700" r="15492" b="28873"/>
          <a:stretch>
            <a:fillRect/>
          </a:stretch>
        </p:blipFill>
        <p:spPr>
          <a:xfrm>
            <a:off x="292043" y="1913041"/>
            <a:ext cx="3081077" cy="30319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A21891-62BC-AE56-4B8E-CDB95BD52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0" t="37851" r="23076" b="28141"/>
          <a:stretch>
            <a:fillRect/>
          </a:stretch>
        </p:blipFill>
        <p:spPr>
          <a:xfrm>
            <a:off x="4352260" y="1913042"/>
            <a:ext cx="3081080" cy="30319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49264A-2541-AEC4-2A13-8CB0A2B6E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6" t="41294" r="27403" b="22744"/>
          <a:stretch>
            <a:fillRect/>
          </a:stretch>
        </p:blipFill>
        <p:spPr>
          <a:xfrm>
            <a:off x="8521640" y="1913042"/>
            <a:ext cx="2867720" cy="29827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4C2B3CF-F410-1746-964B-B02E4C01E204}"/>
              </a:ext>
            </a:extLst>
          </p:cNvPr>
          <p:cNvSpPr/>
          <p:nvPr/>
        </p:nvSpPr>
        <p:spPr>
          <a:xfrm>
            <a:off x="568960" y="5201920"/>
            <a:ext cx="2804160" cy="76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1000 RPM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BB31DF-A23B-700B-85C7-4DA9999F255E}"/>
              </a:ext>
            </a:extLst>
          </p:cNvPr>
          <p:cNvSpPr/>
          <p:nvPr/>
        </p:nvSpPr>
        <p:spPr>
          <a:xfrm>
            <a:off x="4352260" y="5201920"/>
            <a:ext cx="3081080" cy="76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2000 RPM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D13EA1-9FE4-4AA5-0217-1EFB482FE29F}"/>
              </a:ext>
            </a:extLst>
          </p:cNvPr>
          <p:cNvSpPr/>
          <p:nvPr/>
        </p:nvSpPr>
        <p:spPr>
          <a:xfrm>
            <a:off x="8560980" y="5201920"/>
            <a:ext cx="2867720" cy="76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3000 RPM</a:t>
            </a:r>
          </a:p>
        </p:txBody>
      </p:sp>
    </p:spTree>
    <p:extLst>
      <p:ext uri="{BB962C8B-B14F-4D97-AF65-F5344CB8AC3E}">
        <p14:creationId xmlns:p14="http://schemas.microsoft.com/office/powerpoint/2010/main" val="3263817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A5B87D-0F2F-D14A-60E4-1B857AE6AA54}"/>
              </a:ext>
            </a:extLst>
          </p:cNvPr>
          <p:cNvSpPr/>
          <p:nvPr/>
        </p:nvSpPr>
        <p:spPr>
          <a:xfrm>
            <a:off x="76200" y="751243"/>
            <a:ext cx="12039600" cy="115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2DBEE7-9E6F-D2AE-DD73-22E5E72BB7AD}"/>
              </a:ext>
            </a:extLst>
          </p:cNvPr>
          <p:cNvSpPr/>
          <p:nvPr/>
        </p:nvSpPr>
        <p:spPr>
          <a:xfrm>
            <a:off x="182880" y="111760"/>
            <a:ext cx="4267200" cy="5384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ROUGHNESSES OF MATERIAL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9E98DD-9463-4B87-BF53-C9639B492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7" t="-191" r="297" b="10304"/>
          <a:stretch>
            <a:fillRect/>
          </a:stretch>
        </p:blipFill>
        <p:spPr>
          <a:xfrm>
            <a:off x="147320" y="1959787"/>
            <a:ext cx="11968480" cy="47864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A23CB1-EE72-395D-3ED2-324EEE40205D}"/>
              </a:ext>
            </a:extLst>
          </p:cNvPr>
          <p:cNvSpPr/>
          <p:nvPr/>
        </p:nvSpPr>
        <p:spPr>
          <a:xfrm>
            <a:off x="355600" y="991709"/>
            <a:ext cx="2062480" cy="670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1000 RPM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1EB5C-CFA8-27C1-3C76-EE4E37E5B6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9" t="27700" r="15492" b="28873"/>
          <a:stretch>
            <a:fillRect/>
          </a:stretch>
        </p:blipFill>
        <p:spPr>
          <a:xfrm>
            <a:off x="2628843" y="980720"/>
            <a:ext cx="774757" cy="76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87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5011A-DE27-3F26-6C50-58D6F1B0F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CB7CC1-8922-8583-233B-ED8BCD3B77D9}"/>
              </a:ext>
            </a:extLst>
          </p:cNvPr>
          <p:cNvSpPr/>
          <p:nvPr/>
        </p:nvSpPr>
        <p:spPr>
          <a:xfrm>
            <a:off x="76200" y="751243"/>
            <a:ext cx="12039600" cy="115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1B416-18AB-8EFC-5DF1-9B92B70837CA}"/>
              </a:ext>
            </a:extLst>
          </p:cNvPr>
          <p:cNvSpPr/>
          <p:nvPr/>
        </p:nvSpPr>
        <p:spPr>
          <a:xfrm>
            <a:off x="355600" y="991709"/>
            <a:ext cx="2062480" cy="670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2000 RPM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7D20C-28B2-2274-9986-3998B49CC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0" t="37851" r="23076" b="28141"/>
          <a:stretch>
            <a:fillRect/>
          </a:stretch>
        </p:blipFill>
        <p:spPr>
          <a:xfrm>
            <a:off x="2574260" y="942565"/>
            <a:ext cx="956837" cy="941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80A28-05A6-AC12-0433-9F6B73DBC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3"/>
          <a:stretch>
            <a:fillRect/>
          </a:stretch>
        </p:blipFill>
        <p:spPr>
          <a:xfrm>
            <a:off x="0" y="1902138"/>
            <a:ext cx="12192000" cy="48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77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04622-F9CE-26E9-25C3-0D6CADB16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BB1DBC-705E-ABE9-F27C-220BF8EE03A6}"/>
              </a:ext>
            </a:extLst>
          </p:cNvPr>
          <p:cNvSpPr/>
          <p:nvPr/>
        </p:nvSpPr>
        <p:spPr>
          <a:xfrm>
            <a:off x="76200" y="684280"/>
            <a:ext cx="12039600" cy="115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3C1D61-9874-A678-A877-FF87AA3C4C9C}"/>
              </a:ext>
            </a:extLst>
          </p:cNvPr>
          <p:cNvSpPr/>
          <p:nvPr/>
        </p:nvSpPr>
        <p:spPr>
          <a:xfrm>
            <a:off x="355600" y="991709"/>
            <a:ext cx="2062480" cy="670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3000 RPM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8722C-0B9B-0BE1-7F7E-C4D49AA003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6" t="41294" r="27403" b="22744"/>
          <a:stretch>
            <a:fillRect/>
          </a:stretch>
        </p:blipFill>
        <p:spPr>
          <a:xfrm>
            <a:off x="2527240" y="866912"/>
            <a:ext cx="983393" cy="1022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8681BF-5B67-3554-3511-1AA99E095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11"/>
          <a:stretch>
            <a:fillRect/>
          </a:stretch>
        </p:blipFill>
        <p:spPr>
          <a:xfrm>
            <a:off x="0" y="2014557"/>
            <a:ext cx="12192000" cy="48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92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656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561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845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62700" y="0"/>
            <a:ext cx="5829300" cy="3235960"/>
            <a:chOff x="6362700" y="0"/>
            <a:chExt cx="5829300" cy="3235960"/>
          </a:xfrm>
        </p:grpSpPr>
        <p:sp>
          <p:nvSpPr>
            <p:cNvPr id="3" name="object 3"/>
            <p:cNvSpPr/>
            <p:nvPr/>
          </p:nvSpPr>
          <p:spPr>
            <a:xfrm>
              <a:off x="6362700" y="0"/>
              <a:ext cx="3883660" cy="3235960"/>
            </a:xfrm>
            <a:custGeom>
              <a:avLst/>
              <a:gdLst/>
              <a:ahLst/>
              <a:cxnLst/>
              <a:rect l="l" t="t" r="r" b="b"/>
              <a:pathLst>
                <a:path w="3883659" h="3235960">
                  <a:moveTo>
                    <a:pt x="1296416" y="0"/>
                  </a:moveTo>
                  <a:lnTo>
                    <a:pt x="0" y="0"/>
                  </a:lnTo>
                  <a:lnTo>
                    <a:pt x="1289811" y="1289939"/>
                  </a:lnTo>
                  <a:lnTo>
                    <a:pt x="1939163" y="641730"/>
                  </a:lnTo>
                  <a:lnTo>
                    <a:pt x="1296416" y="0"/>
                  </a:lnTo>
                  <a:close/>
                </a:path>
                <a:path w="3883659" h="3235960">
                  <a:moveTo>
                    <a:pt x="3235452" y="1939163"/>
                  </a:moveTo>
                  <a:lnTo>
                    <a:pt x="2587244" y="2587371"/>
                  </a:lnTo>
                  <a:lnTo>
                    <a:pt x="3235452" y="3235579"/>
                  </a:lnTo>
                  <a:lnTo>
                    <a:pt x="3883659" y="2587371"/>
                  </a:lnTo>
                  <a:lnTo>
                    <a:pt x="3235452" y="1939163"/>
                  </a:lnTo>
                  <a:close/>
                </a:path>
              </a:pathLst>
            </a:custGeom>
            <a:solidFill>
              <a:srgbClr val="4494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04430" y="1289938"/>
              <a:ext cx="1945639" cy="1945639"/>
            </a:xfrm>
            <a:custGeom>
              <a:avLst/>
              <a:gdLst/>
              <a:ahLst/>
              <a:cxnLst/>
              <a:rect l="l" t="t" r="r" b="b"/>
              <a:pathLst>
                <a:path w="1945640" h="1945639">
                  <a:moveTo>
                    <a:pt x="648080" y="0"/>
                  </a:moveTo>
                  <a:lnTo>
                    <a:pt x="0" y="649224"/>
                  </a:lnTo>
                  <a:lnTo>
                    <a:pt x="1297432" y="1945639"/>
                  </a:lnTo>
                  <a:lnTo>
                    <a:pt x="1945513" y="1297432"/>
                  </a:lnTo>
                  <a:lnTo>
                    <a:pt x="648080" y="0"/>
                  </a:lnTo>
                  <a:close/>
                </a:path>
              </a:pathLst>
            </a:custGeom>
            <a:solidFill>
              <a:srgbClr val="F8D3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55404" y="0"/>
              <a:ext cx="1284605" cy="641985"/>
            </a:xfrm>
            <a:custGeom>
              <a:avLst/>
              <a:gdLst/>
              <a:ahLst/>
              <a:cxnLst/>
              <a:rect l="l" t="t" r="r" b="b"/>
              <a:pathLst>
                <a:path w="1284604" h="641985">
                  <a:moveTo>
                    <a:pt x="1284477" y="0"/>
                  </a:moveTo>
                  <a:lnTo>
                    <a:pt x="0" y="0"/>
                  </a:lnTo>
                  <a:lnTo>
                    <a:pt x="641730" y="641730"/>
                  </a:lnTo>
                  <a:lnTo>
                    <a:pt x="1284477" y="0"/>
                  </a:lnTo>
                  <a:close/>
                </a:path>
              </a:pathLst>
            </a:custGeom>
            <a:solidFill>
              <a:srgbClr val="4494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52511" y="641730"/>
              <a:ext cx="1945639" cy="1945639"/>
            </a:xfrm>
            <a:custGeom>
              <a:avLst/>
              <a:gdLst/>
              <a:ahLst/>
              <a:cxnLst/>
              <a:rect l="l" t="t" r="r" b="b"/>
              <a:pathLst>
                <a:path w="1945640" h="1945639">
                  <a:moveTo>
                    <a:pt x="649351" y="0"/>
                  </a:moveTo>
                  <a:lnTo>
                    <a:pt x="0" y="648208"/>
                  </a:lnTo>
                  <a:lnTo>
                    <a:pt x="1297432" y="1945640"/>
                  </a:lnTo>
                  <a:lnTo>
                    <a:pt x="1945640" y="1297432"/>
                  </a:lnTo>
                  <a:lnTo>
                    <a:pt x="649351" y="0"/>
                  </a:lnTo>
                  <a:close/>
                </a:path>
              </a:pathLst>
            </a:custGeom>
            <a:solidFill>
              <a:srgbClr val="7BA6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598151" y="641730"/>
              <a:ext cx="2593975" cy="2593975"/>
            </a:xfrm>
            <a:custGeom>
              <a:avLst/>
              <a:gdLst/>
              <a:ahLst/>
              <a:cxnLst/>
              <a:rect l="l" t="t" r="r" b="b"/>
              <a:pathLst>
                <a:path w="2593975" h="2593975">
                  <a:moveTo>
                    <a:pt x="1296416" y="0"/>
                  </a:moveTo>
                  <a:lnTo>
                    <a:pt x="0" y="1297432"/>
                  </a:lnTo>
                  <a:lnTo>
                    <a:pt x="1296416" y="2593848"/>
                  </a:lnTo>
                  <a:lnTo>
                    <a:pt x="2593848" y="1297432"/>
                  </a:lnTo>
                  <a:lnTo>
                    <a:pt x="1296416" y="0"/>
                  </a:lnTo>
                  <a:close/>
                </a:path>
              </a:pathLst>
            </a:custGeom>
            <a:solidFill>
              <a:srgbClr val="F8D3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594359" y="2148839"/>
            <a:ext cx="2131060" cy="0"/>
          </a:xfrm>
          <a:custGeom>
            <a:avLst/>
            <a:gdLst/>
            <a:ahLst/>
            <a:cxnLst/>
            <a:rect l="l" t="t" r="r" b="b"/>
            <a:pathLst>
              <a:path w="2131060">
                <a:moveTo>
                  <a:pt x="0" y="0"/>
                </a:moveTo>
                <a:lnTo>
                  <a:pt x="2130552" y="0"/>
                </a:lnTo>
              </a:path>
            </a:pathLst>
          </a:custGeom>
          <a:ln w="101600">
            <a:solidFill>
              <a:srgbClr val="5D7C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94359" y="1336877"/>
            <a:ext cx="21818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55" dirty="0"/>
              <a:t>OUTLINE</a:t>
            </a:r>
            <a:endParaRPr sz="4400" dirty="0"/>
          </a:p>
        </p:txBody>
      </p:sp>
      <p:sp>
        <p:nvSpPr>
          <p:cNvPr id="10" name="object 10"/>
          <p:cNvSpPr txBox="1"/>
          <p:nvPr/>
        </p:nvSpPr>
        <p:spPr>
          <a:xfrm>
            <a:off x="581659" y="2080410"/>
            <a:ext cx="7070726" cy="4777590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295910" indent="-283210">
              <a:lnSpc>
                <a:spcPct val="100000"/>
              </a:lnSpc>
              <a:spcBef>
                <a:spcPts val="1335"/>
              </a:spcBef>
              <a:buFont typeface="Arial MT"/>
              <a:buChar char="•"/>
              <a:tabLst>
                <a:tab pos="295910" algn="l"/>
              </a:tabLst>
            </a:pPr>
            <a:r>
              <a:rPr sz="2400" spc="-10" dirty="0">
                <a:solidFill>
                  <a:srgbClr val="5D7C40"/>
                </a:solidFill>
                <a:latin typeface="Franklin Gothic Medium"/>
                <a:cs typeface="Franklin Gothic Medium"/>
              </a:rPr>
              <a:t>Introduction</a:t>
            </a:r>
            <a:endParaRPr sz="2400" dirty="0">
              <a:latin typeface="Franklin Gothic Medium"/>
              <a:cs typeface="Franklin Gothic Medium"/>
            </a:endParaRPr>
          </a:p>
          <a:p>
            <a:pPr marL="295910" indent="-283210">
              <a:lnSpc>
                <a:spcPct val="100000"/>
              </a:lnSpc>
              <a:spcBef>
                <a:spcPts val="1235"/>
              </a:spcBef>
              <a:buFont typeface="Arial MT"/>
              <a:buChar char="•"/>
              <a:tabLst>
                <a:tab pos="295910" algn="l"/>
              </a:tabLst>
            </a:pPr>
            <a:r>
              <a:rPr sz="2400" spc="-10" dirty="0">
                <a:solidFill>
                  <a:srgbClr val="5D7C40"/>
                </a:solidFill>
                <a:latin typeface="Franklin Gothic Medium"/>
                <a:cs typeface="Franklin Gothic Medium"/>
              </a:rPr>
              <a:t>Objective</a:t>
            </a:r>
            <a:endParaRPr sz="2400" dirty="0">
              <a:latin typeface="Franklin Gothic Medium"/>
              <a:cs typeface="Franklin Gothic Medium"/>
            </a:endParaRPr>
          </a:p>
          <a:p>
            <a:pPr marL="295910" indent="-283210">
              <a:lnSpc>
                <a:spcPct val="100000"/>
              </a:lnSpc>
              <a:spcBef>
                <a:spcPts val="1250"/>
              </a:spcBef>
              <a:buFont typeface="Arial MT"/>
              <a:buChar char="•"/>
              <a:tabLst>
                <a:tab pos="295910" algn="l"/>
              </a:tabLst>
            </a:pPr>
            <a:r>
              <a:rPr lang="en-US" sz="2400" spc="-10" dirty="0">
                <a:solidFill>
                  <a:srgbClr val="5D7C40"/>
                </a:solidFill>
                <a:latin typeface="Franklin Gothic Medium"/>
                <a:cs typeface="Franklin Gothic Medium"/>
              </a:rPr>
              <a:t>Methodology</a:t>
            </a:r>
          </a:p>
          <a:p>
            <a:pPr marL="295910" indent="-283210">
              <a:lnSpc>
                <a:spcPct val="100000"/>
              </a:lnSpc>
              <a:spcBef>
                <a:spcPts val="1250"/>
              </a:spcBef>
              <a:buFont typeface="Arial MT"/>
              <a:buChar char="•"/>
              <a:tabLst>
                <a:tab pos="295910" algn="l"/>
              </a:tabLst>
            </a:pPr>
            <a:r>
              <a:rPr lang="en-US" sz="2400" spc="-10" dirty="0">
                <a:solidFill>
                  <a:srgbClr val="5D7C40"/>
                </a:solidFill>
                <a:latin typeface="Franklin Gothic Medium"/>
                <a:cs typeface="Franklin Gothic Medium"/>
              </a:rPr>
              <a:t>Components &amp; classification</a:t>
            </a:r>
            <a:endParaRPr sz="2400" dirty="0">
              <a:latin typeface="Franklin Gothic Medium"/>
              <a:cs typeface="Franklin Gothic Medium"/>
            </a:endParaRPr>
          </a:p>
          <a:p>
            <a:pPr marL="295910" indent="-283210">
              <a:lnSpc>
                <a:spcPct val="100000"/>
              </a:lnSpc>
              <a:spcBef>
                <a:spcPts val="1245"/>
              </a:spcBef>
              <a:buFont typeface="Arial MT"/>
              <a:buChar char="•"/>
              <a:tabLst>
                <a:tab pos="295910" algn="l"/>
              </a:tabLst>
            </a:pPr>
            <a:r>
              <a:rPr sz="2400" dirty="0">
                <a:solidFill>
                  <a:srgbClr val="5D7C40"/>
                </a:solidFill>
                <a:latin typeface="Franklin Gothic Medium"/>
                <a:cs typeface="Franklin Gothic Medium"/>
              </a:rPr>
              <a:t>Mach3</a:t>
            </a:r>
            <a:r>
              <a:rPr sz="2400" spc="-50" dirty="0">
                <a:solidFill>
                  <a:srgbClr val="5D7C40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5D7C40"/>
                </a:solidFill>
                <a:latin typeface="Franklin Gothic Medium"/>
                <a:cs typeface="Franklin Gothic Medium"/>
              </a:rPr>
              <a:t>Software</a:t>
            </a:r>
            <a:endParaRPr lang="en-US" sz="2400" spc="-10" dirty="0">
              <a:solidFill>
                <a:srgbClr val="5D7C40"/>
              </a:solidFill>
              <a:latin typeface="Franklin Gothic Medium"/>
              <a:cs typeface="Franklin Gothic Medium"/>
            </a:endParaRPr>
          </a:p>
          <a:p>
            <a:pPr marL="295910" indent="-283210">
              <a:lnSpc>
                <a:spcPct val="100000"/>
              </a:lnSpc>
              <a:spcBef>
                <a:spcPts val="1245"/>
              </a:spcBef>
              <a:buFont typeface="Arial MT"/>
              <a:buChar char="•"/>
              <a:tabLst>
                <a:tab pos="295910" algn="l"/>
              </a:tabLst>
            </a:pPr>
            <a:r>
              <a:rPr lang="en-US" sz="2400" spc="-10" dirty="0">
                <a:solidFill>
                  <a:srgbClr val="5D7C40"/>
                </a:solidFill>
                <a:latin typeface="Franklin Gothic Medium"/>
                <a:cs typeface="Franklin Gothic Medium"/>
              </a:rPr>
              <a:t>Block Diagram</a:t>
            </a:r>
            <a:endParaRPr sz="2400" dirty="0">
              <a:latin typeface="Franklin Gothic Medium"/>
              <a:cs typeface="Franklin Gothic Medium"/>
            </a:endParaRPr>
          </a:p>
          <a:p>
            <a:pPr marL="295910" indent="-283210">
              <a:lnSpc>
                <a:spcPct val="100000"/>
              </a:lnSpc>
              <a:spcBef>
                <a:spcPts val="1235"/>
              </a:spcBef>
              <a:buFont typeface="Arial MT"/>
              <a:buChar char="•"/>
              <a:tabLst>
                <a:tab pos="295910" algn="l"/>
              </a:tabLst>
            </a:pPr>
            <a:r>
              <a:rPr sz="2400" spc="-20" dirty="0">
                <a:solidFill>
                  <a:srgbClr val="5D7C40"/>
                </a:solidFill>
                <a:latin typeface="Franklin Gothic Medium"/>
                <a:cs typeface="Franklin Gothic Medium"/>
              </a:rPr>
              <a:t>Results</a:t>
            </a:r>
            <a:r>
              <a:rPr sz="2400" spc="-105" dirty="0">
                <a:solidFill>
                  <a:srgbClr val="5D7C40"/>
                </a:solidFill>
                <a:latin typeface="Franklin Gothic Medium"/>
                <a:cs typeface="Franklin Gothic Medium"/>
              </a:rPr>
              <a:t> </a:t>
            </a:r>
            <a:r>
              <a:rPr sz="2400" dirty="0">
                <a:solidFill>
                  <a:srgbClr val="5D7C40"/>
                </a:solidFill>
                <a:latin typeface="Franklin Gothic Medium"/>
                <a:cs typeface="Franklin Gothic Medium"/>
              </a:rPr>
              <a:t>&amp;</a:t>
            </a:r>
            <a:r>
              <a:rPr sz="2400" spc="-65" dirty="0">
                <a:solidFill>
                  <a:srgbClr val="5D7C40"/>
                </a:solidFill>
                <a:latin typeface="Franklin Gothic Medium"/>
                <a:cs typeface="Franklin Gothic Medium"/>
              </a:rPr>
              <a:t> </a:t>
            </a:r>
            <a:r>
              <a:rPr sz="2400" spc="-10" dirty="0">
                <a:solidFill>
                  <a:srgbClr val="5D7C40"/>
                </a:solidFill>
                <a:latin typeface="Franklin Gothic Medium"/>
                <a:cs typeface="Franklin Gothic Medium"/>
              </a:rPr>
              <a:t>outcomes</a:t>
            </a:r>
            <a:r>
              <a:rPr lang="en-US" sz="2400" spc="-10" dirty="0">
                <a:solidFill>
                  <a:srgbClr val="5D7C40"/>
                </a:solidFill>
                <a:latin typeface="Franklin Gothic Medium"/>
                <a:cs typeface="Franklin Gothic Medium"/>
              </a:rPr>
              <a:t> (current work done)</a:t>
            </a:r>
            <a:endParaRPr sz="2400" dirty="0">
              <a:latin typeface="Franklin Gothic Medium"/>
              <a:cs typeface="Franklin Gothic Medium"/>
            </a:endParaRPr>
          </a:p>
          <a:p>
            <a:pPr marL="295910" indent="-283210">
              <a:lnSpc>
                <a:spcPct val="100000"/>
              </a:lnSpc>
              <a:spcBef>
                <a:spcPts val="1250"/>
              </a:spcBef>
              <a:buFont typeface="Arial MT"/>
              <a:buChar char="•"/>
              <a:tabLst>
                <a:tab pos="295910" algn="l"/>
              </a:tabLst>
            </a:pPr>
            <a:r>
              <a:rPr sz="2400" spc="-10" dirty="0">
                <a:solidFill>
                  <a:srgbClr val="5D7C40"/>
                </a:solidFill>
                <a:latin typeface="Franklin Gothic Medium"/>
                <a:cs typeface="Franklin Gothic Medium"/>
              </a:rPr>
              <a:t>Conclusion</a:t>
            </a:r>
            <a:endParaRPr lang="en-US" sz="2400" spc="-10" dirty="0">
              <a:solidFill>
                <a:srgbClr val="5D7C40"/>
              </a:solidFill>
              <a:latin typeface="Franklin Gothic Medium"/>
              <a:cs typeface="Franklin Gothic Medium"/>
            </a:endParaRPr>
          </a:p>
          <a:p>
            <a:pPr marL="295910" indent="-283210">
              <a:lnSpc>
                <a:spcPct val="100000"/>
              </a:lnSpc>
              <a:spcBef>
                <a:spcPts val="1250"/>
              </a:spcBef>
              <a:buFont typeface="Arial MT"/>
              <a:buChar char="•"/>
              <a:tabLst>
                <a:tab pos="295910" algn="l"/>
              </a:tabLst>
            </a:pPr>
            <a:r>
              <a:rPr lang="en-US" sz="2400" spc="-10" dirty="0">
                <a:solidFill>
                  <a:srgbClr val="5D7C40"/>
                </a:solidFill>
                <a:latin typeface="Franklin Gothic Medium"/>
                <a:cs typeface="Franklin Gothic Medium"/>
              </a:rPr>
              <a:t>Future Work</a:t>
            </a:r>
            <a:endParaRPr sz="2400" dirty="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F8C957-5EF3-0F1C-F72D-9386E9E036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31183"/>
          <a:stretch>
            <a:fillRect/>
          </a:stretch>
        </p:blipFill>
        <p:spPr>
          <a:xfrm>
            <a:off x="7906496" y="1692710"/>
            <a:ext cx="3907142" cy="4200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7DD68A-FCD2-6639-BEDC-5BA5789CB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61090"/>
            <a:ext cx="7543800" cy="677108"/>
          </a:xfrm>
        </p:spPr>
        <p:txBody>
          <a:bodyPr/>
          <a:lstStyle/>
          <a:p>
            <a:r>
              <a:rPr lang="en-US" sz="4400" dirty="0"/>
              <a:t>Abrasive Cutting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9A2C3-651E-7055-3B8A-FF7F2FD44E6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14202" y="1515307"/>
            <a:ext cx="7891878" cy="4555093"/>
          </a:xfrm>
        </p:spPr>
        <p:txBody>
          <a:bodyPr/>
          <a:lstStyle/>
          <a:p>
            <a:r>
              <a:rPr lang="en-US" sz="2800" b="1" dirty="0"/>
              <a:t>Definition :</a:t>
            </a:r>
          </a:p>
          <a:p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Abrasive cutting machines use a rotating abrasive wheel to cut hard materials by grinding rather than conventional sawing or </a:t>
            </a:r>
            <a:r>
              <a:rPr lang="en-US" sz="2000" dirty="0"/>
              <a:t>chipping</a:t>
            </a:r>
            <a:r>
              <a:rPr lang="en-US" sz="24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They are designed primarily for cutting metals, ceramics, composites, and other tough materials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The abrasive wheel is made of coarse particles like aluminum oxide, silicon carbide, or diamond bonded together in a matrix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It Produces clean cuts with minimal burr and reduced finishing work</a:t>
            </a:r>
            <a:r>
              <a:rPr lang="en-US" sz="200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A7F9DD-DF63-2B54-B657-63B4FE73F882}"/>
              </a:ext>
            </a:extLst>
          </p:cNvPr>
          <p:cNvSpPr/>
          <p:nvPr/>
        </p:nvSpPr>
        <p:spPr>
          <a:xfrm>
            <a:off x="114202" y="992088"/>
            <a:ext cx="12039600" cy="115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92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943208-B76A-BB99-9E26-F79EC6DD94D0}"/>
              </a:ext>
            </a:extLst>
          </p:cNvPr>
          <p:cNvSpPr txBox="1"/>
          <p:nvPr/>
        </p:nvSpPr>
        <p:spPr>
          <a:xfrm>
            <a:off x="-406400" y="222647"/>
            <a:ext cx="40843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A37967-ABFF-2F26-5856-8A4AAE837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02" y="1107757"/>
            <a:ext cx="11767722" cy="5355312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The main objective is to modify the manual abrasive cutting machine into automatic abrasive cutting machine.</a:t>
            </a:r>
          </a:p>
          <a:p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070C0"/>
                </a:solidFill>
              </a:rPr>
              <a:t>Why do we have to modify a manual abrasive cutting machine into an automatic abrasive cutting machine?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Automatic abrasive cutting machines improve cutting speed and increase production                        efficiency compared to manual machines.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improves operator safety by reducing direct contact.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Automated cutting uses less raw material, making it more eco-friendly.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Consistent, precise cuts with less human error.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Automatic abrasive cutting machines reduce long-term costs by lowering labor and material waste.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8D2A5-110F-F914-22A9-12BBB53B2B92}"/>
              </a:ext>
            </a:extLst>
          </p:cNvPr>
          <p:cNvSpPr/>
          <p:nvPr/>
        </p:nvSpPr>
        <p:spPr>
          <a:xfrm>
            <a:off x="114202" y="992088"/>
            <a:ext cx="12039600" cy="115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0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1D6D17-B259-AEED-AD45-DE16F5B11E93}"/>
              </a:ext>
            </a:extLst>
          </p:cNvPr>
          <p:cNvSpPr/>
          <p:nvPr/>
        </p:nvSpPr>
        <p:spPr>
          <a:xfrm>
            <a:off x="8225418" y="6081823"/>
            <a:ext cx="3555456" cy="5422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FF70EB-791C-FF14-BAFB-ABEB9EEFD63A}"/>
              </a:ext>
            </a:extLst>
          </p:cNvPr>
          <p:cNvSpPr/>
          <p:nvPr/>
        </p:nvSpPr>
        <p:spPr>
          <a:xfrm>
            <a:off x="3276896" y="6172200"/>
            <a:ext cx="312390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CAAFAE-2AEB-CA11-5AF6-F838271A5D82}"/>
              </a:ext>
            </a:extLst>
          </p:cNvPr>
          <p:cNvSpPr/>
          <p:nvPr/>
        </p:nvSpPr>
        <p:spPr>
          <a:xfrm>
            <a:off x="8763000" y="3429000"/>
            <a:ext cx="2822990" cy="325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94135B-32B4-545D-5147-A62EC3006DE2}"/>
              </a:ext>
            </a:extLst>
          </p:cNvPr>
          <p:cNvSpPr/>
          <p:nvPr/>
        </p:nvSpPr>
        <p:spPr>
          <a:xfrm>
            <a:off x="5486400" y="3429000"/>
            <a:ext cx="2379708" cy="325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FF8EC5-0C29-FCC2-5834-998A0B6630D5}"/>
              </a:ext>
            </a:extLst>
          </p:cNvPr>
          <p:cNvSpPr/>
          <p:nvPr/>
        </p:nvSpPr>
        <p:spPr>
          <a:xfrm>
            <a:off x="3276896" y="3276600"/>
            <a:ext cx="167787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F1560-41BE-F049-9BB1-23B4A0026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33741" r="1667" b="738"/>
          <a:stretch>
            <a:fillRect/>
          </a:stretch>
        </p:blipFill>
        <p:spPr>
          <a:xfrm>
            <a:off x="111019" y="954344"/>
            <a:ext cx="3030196" cy="3377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9350FC-2820-A463-7E8B-5A16E1A5AF40}"/>
              </a:ext>
            </a:extLst>
          </p:cNvPr>
          <p:cNvSpPr txBox="1"/>
          <p:nvPr/>
        </p:nvSpPr>
        <p:spPr>
          <a:xfrm>
            <a:off x="76200" y="322328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METHODOLOGY: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3460C4-751F-0AB0-6659-4CD24F224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7" t="11905" r="21429"/>
          <a:stretch>
            <a:fillRect/>
          </a:stretch>
        </p:blipFill>
        <p:spPr>
          <a:xfrm rot="21044738">
            <a:off x="3771671" y="1402526"/>
            <a:ext cx="1219200" cy="1599035"/>
          </a:xfrm>
          <a:prstGeom prst="rect">
            <a:avLst/>
          </a:prstGeom>
        </p:spPr>
      </p:pic>
      <p:pic>
        <p:nvPicPr>
          <p:cNvPr id="9" name="图片 18">
            <a:extLst>
              <a:ext uri="{FF2B5EF4-FFF2-40B4-BE49-F238E27FC236}">
                <a16:creationId xmlns:a16="http://schemas.microsoft.com/office/drawing/2014/main" id="{689E133F-7146-1C39-3403-5F1556E15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715000" y="1102944"/>
            <a:ext cx="1752600" cy="20654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133A99-3B97-DD7B-A66B-2641F93C9A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96" b="79869" l="20600" r="86200">
                        <a14:foregroundMark x1="82400" y1="40044" x2="86200" y2="31510"/>
                        <a14:foregroundMark x1="70600" y1="62582" x2="66400" y2="72429"/>
                        <a14:foregroundMark x1="69800" y1="62363" x2="71800" y2="63676"/>
                        <a14:foregroundMark x1="26000" y1="57987" x2="24000" y2="56236"/>
                        <a14:foregroundMark x1="20600" y1="56455" x2="22200" y2="55580"/>
                        <a14:foregroundMark x1="58600" y1="79869" x2="56800" y2="76368"/>
                        <a14:foregroundMark x1="51400" y1="8096" x2="51400" y2="8096"/>
                        <a14:foregroundMark x1="65600" y1="20788" x2="64600" y2="22319"/>
                        <a14:foregroundMark x1="62800" y1="20131" x2="58600" y2="19694"/>
                        <a14:backgroundMark x1="82200" y1="39825" x2="82200" y2="3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07" t="986" r="12001" b="13238"/>
          <a:stretch>
            <a:fillRect/>
          </a:stretch>
        </p:blipFill>
        <p:spPr>
          <a:xfrm rot="19825899">
            <a:off x="8727775" y="806761"/>
            <a:ext cx="2355858" cy="2657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AB07E3-0AFA-8796-39BD-01F7074C4A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6010">
            <a:off x="8572204" y="4186584"/>
            <a:ext cx="2667000" cy="18857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910236-0FF9-9DA3-1225-FD41CCDB2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t="42932" r="7292" b="19608"/>
          <a:stretch>
            <a:fillRect/>
          </a:stretch>
        </p:blipFill>
        <p:spPr>
          <a:xfrm>
            <a:off x="3535680" y="4230466"/>
            <a:ext cx="2482685" cy="1774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E19AE2-8C9D-F3F2-CA73-AE7E462F13AD}"/>
              </a:ext>
            </a:extLst>
          </p:cNvPr>
          <p:cNvSpPr txBox="1"/>
          <p:nvPr/>
        </p:nvSpPr>
        <p:spPr>
          <a:xfrm>
            <a:off x="3276896" y="3276600"/>
            <a:ext cx="243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Stepper motor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C2A75-DAD9-10E0-6D10-A4D8F8E39CC7}"/>
              </a:ext>
            </a:extLst>
          </p:cNvPr>
          <p:cNvSpPr txBox="1"/>
          <p:nvPr/>
        </p:nvSpPr>
        <p:spPr>
          <a:xfrm>
            <a:off x="5486400" y="3429000"/>
            <a:ext cx="258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 3 cnc controller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85D5F2-0815-C6D1-E163-0293885C053C}"/>
              </a:ext>
            </a:extLst>
          </p:cNvPr>
          <p:cNvSpPr txBox="1"/>
          <p:nvPr/>
        </p:nvSpPr>
        <p:spPr>
          <a:xfrm>
            <a:off x="8763000" y="3429000"/>
            <a:ext cx="318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Rhino motion control 1101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1E09B8-FB5B-3054-D5EF-A6722220045D}"/>
              </a:ext>
            </a:extLst>
          </p:cNvPr>
          <p:cNvSpPr txBox="1"/>
          <p:nvPr/>
        </p:nvSpPr>
        <p:spPr>
          <a:xfrm>
            <a:off x="8225418" y="6172200"/>
            <a:ext cx="371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Smps supply mode power switch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463911-B15D-7E3A-B0A2-479F3EDA7E0B}"/>
              </a:ext>
            </a:extLst>
          </p:cNvPr>
          <p:cNvSpPr txBox="1"/>
          <p:nvPr/>
        </p:nvSpPr>
        <p:spPr>
          <a:xfrm>
            <a:off x="3276896" y="6172200"/>
            <a:ext cx="312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Laptop with mach 3 software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C9DE46-CB14-FF26-8D2D-DA0ACBCBFCFC}"/>
              </a:ext>
            </a:extLst>
          </p:cNvPr>
          <p:cNvSpPr/>
          <p:nvPr/>
        </p:nvSpPr>
        <p:spPr>
          <a:xfrm>
            <a:off x="111019" y="4442937"/>
            <a:ext cx="2712720" cy="4876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Abrasive cutting machine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F251D-2655-85D9-29CF-B386A78E6E70}"/>
              </a:ext>
            </a:extLst>
          </p:cNvPr>
          <p:cNvSpPr/>
          <p:nvPr/>
        </p:nvSpPr>
        <p:spPr>
          <a:xfrm>
            <a:off x="76200" y="853241"/>
            <a:ext cx="12039600" cy="115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75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8EC1E0-D963-7E0E-0DCC-AAAF33CE1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6010">
            <a:off x="100823" y="1040474"/>
            <a:ext cx="3183706" cy="22511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A6E5BB-EBB1-BBA0-DCB5-5D98E39F0349}"/>
              </a:ext>
            </a:extLst>
          </p:cNvPr>
          <p:cNvSpPr/>
          <p:nvPr/>
        </p:nvSpPr>
        <p:spPr>
          <a:xfrm>
            <a:off x="76200" y="798730"/>
            <a:ext cx="12039600" cy="115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7BCFC-CC30-BE48-3B88-DE6EF1055C35}"/>
              </a:ext>
            </a:extLst>
          </p:cNvPr>
          <p:cNvSpPr txBox="1"/>
          <p:nvPr/>
        </p:nvSpPr>
        <p:spPr>
          <a:xfrm>
            <a:off x="193040" y="284480"/>
            <a:ext cx="6421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SMPS(</a:t>
            </a:r>
            <a:r>
              <a:rPr lang="en-US" sz="2400" dirty="0"/>
              <a:t>Switched Mode Power Supply</a:t>
            </a:r>
            <a:r>
              <a:rPr lang="en-US" sz="2400" b="1" dirty="0"/>
              <a:t>)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FB2DA-FFF3-8B37-140B-FD2F761B62B8}"/>
              </a:ext>
            </a:extLst>
          </p:cNvPr>
          <p:cNvSpPr txBox="1"/>
          <p:nvPr/>
        </p:nvSpPr>
        <p:spPr>
          <a:xfrm>
            <a:off x="3518840" y="1196531"/>
            <a:ext cx="8900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SMPS offers high efficiency (85-95%) power conversion, reducing energy loss and heat generation in abrasive cutting automation systems.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It provides stable and precise voltage regulation essential for sensitive CNC and automation equipment controlling abrasive cutting.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Compact and lightweight design helps optimize space in industrial automation panels and machines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3A145A4-EFBE-14E9-51D1-2DA097A2A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193174"/>
              </p:ext>
            </p:extLst>
          </p:nvPr>
        </p:nvGraphicFramePr>
        <p:xfrm>
          <a:off x="76200" y="3251398"/>
          <a:ext cx="447548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740">
                  <a:extLst>
                    <a:ext uri="{9D8B030D-6E8A-4147-A177-3AD203B41FA5}">
                      <a16:colId xmlns:a16="http://schemas.microsoft.com/office/drawing/2014/main" val="853044612"/>
                    </a:ext>
                  </a:extLst>
                </a:gridCol>
                <a:gridCol w="2237740">
                  <a:extLst>
                    <a:ext uri="{9D8B030D-6E8A-4147-A177-3AD203B41FA5}">
                      <a16:colId xmlns:a16="http://schemas.microsoft.com/office/drawing/2014/main" val="3862306075"/>
                    </a:ext>
                  </a:extLst>
                </a:gridCol>
              </a:tblGrid>
              <a:tr h="569894">
                <a:tc>
                  <a:txBody>
                    <a:bodyPr/>
                    <a:lstStyle/>
                    <a:p>
                      <a:r>
                        <a:rPr lang="en-US" dirty="0"/>
                        <a:t>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S-250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612289"/>
                  </a:ext>
                </a:extLst>
              </a:tr>
              <a:tr h="569894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+48V DC,5.2 A 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36825"/>
                  </a:ext>
                </a:extLst>
              </a:tr>
              <a:tr h="983652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100-120V AC 5.0 A</a:t>
                      </a:r>
                    </a:p>
                    <a:p>
                      <a:r>
                        <a:rPr lang="en-US" dirty="0"/>
                        <a:t>200-240V AC 3.5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02393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D96BEC6-5851-83F7-F7F8-118F0414E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73508"/>
              </p:ext>
            </p:extLst>
          </p:nvPr>
        </p:nvGraphicFramePr>
        <p:xfrm>
          <a:off x="4907280" y="3327598"/>
          <a:ext cx="6441440" cy="263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0720">
                  <a:extLst>
                    <a:ext uri="{9D8B030D-6E8A-4147-A177-3AD203B41FA5}">
                      <a16:colId xmlns:a16="http://schemas.microsoft.com/office/drawing/2014/main" val="2481822147"/>
                    </a:ext>
                  </a:extLst>
                </a:gridCol>
                <a:gridCol w="3220720">
                  <a:extLst>
                    <a:ext uri="{9D8B030D-6E8A-4147-A177-3AD203B41FA5}">
                      <a16:colId xmlns:a16="http://schemas.microsoft.com/office/drawing/2014/main" val="877001215"/>
                    </a:ext>
                  </a:extLst>
                </a:gridCol>
              </a:tblGrid>
              <a:tr h="230008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Terminals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0286"/>
                  </a:ext>
                </a:extLst>
              </a:tr>
              <a:tr h="492562">
                <a:tc>
                  <a:txBody>
                    <a:bodyPr/>
                    <a:lstStyle/>
                    <a:p>
                      <a:r>
                        <a:rPr lang="en-US" dirty="0"/>
                        <a:t>V+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+Ve in Driver Rmcs (1101)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953176"/>
                  </a:ext>
                </a:extLst>
              </a:tr>
              <a:tr h="499446">
                <a:tc>
                  <a:txBody>
                    <a:bodyPr/>
                    <a:lstStyle/>
                    <a:p>
                      <a:r>
                        <a:rPr lang="en-US" dirty="0"/>
                        <a:t>V-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GND in Driver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64054"/>
                  </a:ext>
                </a:extLst>
              </a:tr>
              <a:tr h="499446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 current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988299"/>
                  </a:ext>
                </a:extLst>
              </a:tr>
              <a:tr h="499446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 current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38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38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D80E5B-EC39-9BA4-4A67-0062523BFFE9}"/>
              </a:ext>
            </a:extLst>
          </p:cNvPr>
          <p:cNvSpPr txBox="1"/>
          <p:nvPr/>
        </p:nvSpPr>
        <p:spPr>
          <a:xfrm>
            <a:off x="152400" y="1524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Stepper Motor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BA2C44-455F-4E0F-8A26-A318A1D4CB55}"/>
              </a:ext>
            </a:extLst>
          </p:cNvPr>
          <p:cNvSpPr/>
          <p:nvPr/>
        </p:nvSpPr>
        <p:spPr>
          <a:xfrm>
            <a:off x="76200" y="798730"/>
            <a:ext cx="12039600" cy="115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F7D2E-00D8-4BEF-12B4-AB2ADCD1B8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19" b="13017"/>
          <a:stretch>
            <a:fillRect/>
          </a:stretch>
        </p:blipFill>
        <p:spPr>
          <a:xfrm>
            <a:off x="8046720" y="1201418"/>
            <a:ext cx="3745234" cy="210058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5839137-D370-55FB-102D-B53B1FFD4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041743"/>
              </p:ext>
            </p:extLst>
          </p:nvPr>
        </p:nvGraphicFramePr>
        <p:xfrm>
          <a:off x="76200" y="4196080"/>
          <a:ext cx="771144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860">
                  <a:extLst>
                    <a:ext uri="{9D8B030D-6E8A-4147-A177-3AD203B41FA5}">
                      <a16:colId xmlns:a16="http://schemas.microsoft.com/office/drawing/2014/main" val="3785028259"/>
                    </a:ext>
                  </a:extLst>
                </a:gridCol>
                <a:gridCol w="1927860">
                  <a:extLst>
                    <a:ext uri="{9D8B030D-6E8A-4147-A177-3AD203B41FA5}">
                      <a16:colId xmlns:a16="http://schemas.microsoft.com/office/drawing/2014/main" val="3867907998"/>
                    </a:ext>
                  </a:extLst>
                </a:gridCol>
                <a:gridCol w="1927860">
                  <a:extLst>
                    <a:ext uri="{9D8B030D-6E8A-4147-A177-3AD203B41FA5}">
                      <a16:colId xmlns:a16="http://schemas.microsoft.com/office/drawing/2014/main" val="1205737958"/>
                    </a:ext>
                  </a:extLst>
                </a:gridCol>
                <a:gridCol w="1927860">
                  <a:extLst>
                    <a:ext uri="{9D8B030D-6E8A-4147-A177-3AD203B41FA5}">
                      <a16:colId xmlns:a16="http://schemas.microsoft.com/office/drawing/2014/main" val="2095904843"/>
                    </a:ext>
                  </a:extLst>
                </a:gridCol>
              </a:tblGrid>
              <a:tr h="532384">
                <a:tc>
                  <a:txBody>
                    <a:bodyPr/>
                    <a:lstStyle/>
                    <a:p>
                      <a:r>
                        <a:rPr lang="en-US" dirty="0"/>
                        <a:t>Terminal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Terminal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Wiring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390940"/>
                  </a:ext>
                </a:extLst>
              </a:tr>
              <a:tr h="53238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Motor Phase 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013593"/>
                  </a:ext>
                </a:extLst>
              </a:tr>
              <a:tr h="53238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Motor Phase  A-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296603"/>
                  </a:ext>
                </a:extLst>
              </a:tr>
              <a:tr h="53238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Motor Phase 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926130"/>
                  </a:ext>
                </a:extLst>
              </a:tr>
              <a:tr h="53238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Motor Phase B-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889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AAFCB2F-EEDD-65DA-14BE-F347288D4387}"/>
              </a:ext>
            </a:extLst>
          </p:cNvPr>
          <p:cNvSpPr txBox="1"/>
          <p:nvPr/>
        </p:nvSpPr>
        <p:spPr>
          <a:xfrm>
            <a:off x="76200" y="1018538"/>
            <a:ext cx="79705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The motor is designed to work with typical stepper driver (RMCS 1101).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The motor enables precise positioning and speed control without requiring feedback sensors, suitable for automation applications.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It is use full for Industrial automation equipment requiring high torque and accurate positioning.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The RMCS 1004 stepper motor provides high holding torque (around 87 kg-cm), ideal for precise positioning needed in abrasive cutting operations.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F39BA-CD86-AD76-D132-8DFE6031C109}"/>
              </a:ext>
            </a:extLst>
          </p:cNvPr>
          <p:cNvSpPr txBox="1"/>
          <p:nvPr/>
        </p:nvSpPr>
        <p:spPr>
          <a:xfrm>
            <a:off x="7950200" y="3301999"/>
            <a:ext cx="463804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Step Angle : 1.8 Degree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Configuration: 4 wire bipolar stepper motor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Holding Torque: 85kgcm bipolar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Phase current : 5Amp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Resistance/phase: 0.76ohm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Inductance/Phase : 8.5mH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Rotor inertia: 2700 gcm2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Length (L): 118mm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Shaft Dia : 12.7mm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Shaft Length : 32mm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Weight: 3800 grams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44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B22380-D70A-BADF-F151-691F3CC855BD}"/>
              </a:ext>
            </a:extLst>
          </p:cNvPr>
          <p:cNvSpPr/>
          <p:nvPr/>
        </p:nvSpPr>
        <p:spPr>
          <a:xfrm>
            <a:off x="76200" y="798730"/>
            <a:ext cx="12039600" cy="115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9E080F1-38F7-3FDF-8033-6AAF610DA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3673">
            <a:off x="7567947" y="667550"/>
            <a:ext cx="5127734" cy="38480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55A2E4-9C49-6561-BAED-152ADAA2D338}"/>
              </a:ext>
            </a:extLst>
          </p:cNvPr>
          <p:cNvSpPr txBox="1"/>
          <p:nvPr/>
        </p:nvSpPr>
        <p:spPr>
          <a:xfrm>
            <a:off x="172720" y="213360"/>
            <a:ext cx="7406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Rhino Motion Control Driver(1101)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2D55F-893C-E70E-F613-298350FD8349}"/>
              </a:ext>
            </a:extLst>
          </p:cNvPr>
          <p:cNvSpPr txBox="1"/>
          <p:nvPr/>
        </p:nvSpPr>
        <p:spPr>
          <a:xfrm>
            <a:off x="254000" y="1117600"/>
            <a:ext cx="80184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RMCS 1101 is a micro stepping stepper motor driver designed for 4-wire bipolar stepper motors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It can handle supply voltages up to 80V and current up to 7.2A, suitable for driving robust stepper motors needed for abrasive cutting machines requiring high torque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RMCS-1101 supports high precision micro stepping control suited for smooth motion in abrasive cutting machine.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9D8D8E3-5DCD-CD2B-760B-8C99B1F84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259448"/>
              </p:ext>
            </p:extLst>
          </p:nvPr>
        </p:nvGraphicFramePr>
        <p:xfrm>
          <a:off x="76200" y="3709076"/>
          <a:ext cx="8366761" cy="285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269">
                  <a:extLst>
                    <a:ext uri="{9D8B030D-6E8A-4147-A177-3AD203B41FA5}">
                      <a16:colId xmlns:a16="http://schemas.microsoft.com/office/drawing/2014/main" val="3112537360"/>
                    </a:ext>
                  </a:extLst>
                </a:gridCol>
                <a:gridCol w="2130397">
                  <a:extLst>
                    <a:ext uri="{9D8B030D-6E8A-4147-A177-3AD203B41FA5}">
                      <a16:colId xmlns:a16="http://schemas.microsoft.com/office/drawing/2014/main" val="948309443"/>
                    </a:ext>
                  </a:extLst>
                </a:gridCol>
                <a:gridCol w="4880095">
                  <a:extLst>
                    <a:ext uri="{9D8B030D-6E8A-4147-A177-3AD203B41FA5}">
                      <a16:colId xmlns:a16="http://schemas.microsoft.com/office/drawing/2014/main" val="5502938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Terminal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Terminal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841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PUL+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Pulse +ve  connected to Y pulse in cnc controller.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32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PUL-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Pulse -ve  connected to GND in cnc controller.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09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+ve  connected To</a:t>
                      </a: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Y Dir in cnc controller.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933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088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746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ENA-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663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71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50F6EF-1153-FB82-13F4-154D7C4EBD46}"/>
              </a:ext>
            </a:extLst>
          </p:cNvPr>
          <p:cNvSpPr/>
          <p:nvPr/>
        </p:nvSpPr>
        <p:spPr>
          <a:xfrm>
            <a:off x="76200" y="798730"/>
            <a:ext cx="12039600" cy="115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933C5E-2DEA-B77E-218E-C3E8C8139827}"/>
              </a:ext>
            </a:extLst>
          </p:cNvPr>
          <p:cNvSpPr txBox="1"/>
          <p:nvPr/>
        </p:nvSpPr>
        <p:spPr>
          <a:xfrm>
            <a:off x="76200" y="243840"/>
            <a:ext cx="6243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Mac 3 CNC Controller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C7B1E-697A-B2E1-897B-1A1534607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80" y="1042087"/>
            <a:ext cx="3679904" cy="3008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CEEC81-269F-3C42-9722-6D9EA7DC07A5}"/>
              </a:ext>
            </a:extLst>
          </p:cNvPr>
          <p:cNvSpPr txBox="1"/>
          <p:nvPr/>
        </p:nvSpPr>
        <p:spPr>
          <a:xfrm>
            <a:off x="76200" y="1158240"/>
            <a:ext cx="82346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CNC controller boards automate the precise movement of abrasive cutting machine components such as the cutting wheel and workpiece feed.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Provide step and direction signals for stepper motors like RMCS 1004 used in feed and positioning axes.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Interface with motor drivers to regulate spindle speed of the abrasive wheel for optimal cutting performance</a:t>
            </a:r>
            <a:r>
              <a:rPr lang="en-US" sz="1600" dirty="0"/>
              <a:t>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A61517-D2FF-D400-B6EA-73A0C4D1A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685913"/>
              </p:ext>
            </p:extLst>
          </p:nvPr>
        </p:nvGraphicFramePr>
        <p:xfrm>
          <a:off x="129540" y="3795021"/>
          <a:ext cx="812799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0075460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1963511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56163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Terminal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Terminal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76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PUL-,DIR-,ENA- IN Rhino Motion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435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PUL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PUL+ In Rhino Motion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222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DIR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 + In Rhino Motion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360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IN1 to IN4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 switch (Future Work)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72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Connected with Laptop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96641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567DE1A-5B71-A0C6-2759-81CD8AAA7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791477"/>
              </p:ext>
            </p:extLst>
          </p:nvPr>
        </p:nvGraphicFramePr>
        <p:xfrm>
          <a:off x="8520152" y="4703393"/>
          <a:ext cx="32613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1338032068"/>
                    </a:ext>
                  </a:extLst>
                </a:gridCol>
                <a:gridCol w="1630680">
                  <a:extLst>
                    <a:ext uri="{9D8B030D-6E8A-4147-A177-3AD203B41FA5}">
                      <a16:colId xmlns:a16="http://schemas.microsoft.com/office/drawing/2014/main" val="720089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MACH3 4 Axis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08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7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80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073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265</TotalTime>
  <Words>905</Words>
  <Application>Microsoft Office PowerPoint</Application>
  <PresentationFormat>Widescreen</PresentationFormat>
  <Paragraphs>208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MT</vt:lpstr>
      <vt:lpstr>Calibri</vt:lpstr>
      <vt:lpstr>Franklin Gothic Medium</vt:lpstr>
      <vt:lpstr>Times New Roman</vt:lpstr>
      <vt:lpstr>Wingdings</vt:lpstr>
      <vt:lpstr>Office Theme</vt:lpstr>
      <vt:lpstr>ME 493 B.TECH PROJECT</vt:lpstr>
      <vt:lpstr>OUTLINE</vt:lpstr>
      <vt:lpstr>Abrasive Cutting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Coupler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HARI SHANKAR</dc:creator>
  <cp:lastModifiedBy>HARI SHANKAR</cp:lastModifiedBy>
  <cp:revision>3</cp:revision>
  <dcterms:created xsi:type="dcterms:W3CDTF">2025-09-22T08:28:02Z</dcterms:created>
  <dcterms:modified xsi:type="dcterms:W3CDTF">2025-09-23T10:01:14Z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2025-09-22T00:00:00Z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2025-09-22T00:00:00Z</vt:filetime>
  </property>
  <property fmtid="{D5CDD505-2E9C-101B-9397-08002B2CF9AE}" pid="5" name="Producer">
    <vt:lpwstr>Microsoft® PowerPoint® 2021</vt:lpwstr>
  </property>
</Properties>
</file>